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351" r:id="rId3"/>
    <p:sldId id="352" r:id="rId4"/>
    <p:sldId id="412" r:id="rId5"/>
    <p:sldId id="413" r:id="rId6"/>
    <p:sldId id="414" r:id="rId7"/>
    <p:sldId id="419" r:id="rId8"/>
    <p:sldId id="394" r:id="rId9"/>
    <p:sldId id="418" r:id="rId10"/>
    <p:sldId id="417" r:id="rId11"/>
    <p:sldId id="420" r:id="rId12"/>
    <p:sldId id="397" r:id="rId13"/>
    <p:sldId id="398" r:id="rId14"/>
    <p:sldId id="358" r:id="rId15"/>
    <p:sldId id="400"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03D910-D9DE-4D53-9D0D-32900BB1D990}">
          <p14:sldIdLst>
            <p14:sldId id="256"/>
            <p14:sldId id="351"/>
          </p14:sldIdLst>
        </p14:section>
        <p14:section name="Untitled Section" id="{AA170B8C-8023-4869-B37C-0D3FF7692666}">
          <p14:sldIdLst>
            <p14:sldId id="352"/>
            <p14:sldId id="412"/>
            <p14:sldId id="413"/>
            <p14:sldId id="414"/>
            <p14:sldId id="419"/>
            <p14:sldId id="394"/>
            <p14:sldId id="418"/>
            <p14:sldId id="417"/>
            <p14:sldId id="420"/>
            <p14:sldId id="397"/>
            <p14:sldId id="398"/>
            <p14:sldId id="358"/>
            <p14:sldId id="4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600"/>
    <a:srgbClr val="F6F6B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3891" autoAdjust="0"/>
  </p:normalViewPr>
  <p:slideViewPr>
    <p:cSldViewPr>
      <p:cViewPr varScale="1">
        <p:scale>
          <a:sx n="96" d="100"/>
          <a:sy n="96" d="100"/>
        </p:scale>
        <p:origin x="17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C8F19A7-477B-4043-857D-00A1917313C7}" type="datetimeFigureOut">
              <a:rPr lang="en-US" smtClean="0"/>
              <a:pPr/>
              <a:t>5/31/2017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7CD945C-D351-44E9-AB8D-D236BAD4A0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EC2AEDA-24B5-4F0F-B853-7C33F5CDAFC5}" type="datetimeFigureOut">
              <a:rPr lang="en-US" smtClean="0"/>
              <a:pPr/>
              <a:t>5/31/2017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DE9E5EE-990F-4C4B-8B56-8416C1E1F5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9E5EE-990F-4C4B-8B56-8416C1E1F5D3}" type="slidenum">
              <a:rPr lang="en-US" smtClean="0"/>
              <a:pPr/>
              <a:t>1</a:t>
            </a:fld>
            <a:endParaRPr lang="en-US"/>
          </a:p>
        </p:txBody>
      </p:sp>
    </p:spTree>
    <p:extLst>
      <p:ext uri="{BB962C8B-B14F-4D97-AF65-F5344CB8AC3E}">
        <p14:creationId xmlns:p14="http://schemas.microsoft.com/office/powerpoint/2010/main" val="53601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14</a:t>
            </a:fld>
            <a:endParaRPr lang="en-US"/>
          </a:p>
        </p:txBody>
      </p:sp>
    </p:spTree>
    <p:extLst>
      <p:ext uri="{BB962C8B-B14F-4D97-AF65-F5344CB8AC3E}">
        <p14:creationId xmlns:p14="http://schemas.microsoft.com/office/powerpoint/2010/main" val="282902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15</a:t>
            </a:fld>
            <a:endParaRPr lang="en-US"/>
          </a:p>
        </p:txBody>
      </p:sp>
    </p:spTree>
    <p:extLst>
      <p:ext uri="{BB962C8B-B14F-4D97-AF65-F5344CB8AC3E}">
        <p14:creationId xmlns:p14="http://schemas.microsoft.com/office/powerpoint/2010/main" val="358572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a:t>
            </a:fld>
            <a:endParaRPr lang="en-US"/>
          </a:p>
        </p:txBody>
      </p:sp>
    </p:spTree>
    <p:extLst>
      <p:ext uri="{BB962C8B-B14F-4D97-AF65-F5344CB8AC3E}">
        <p14:creationId xmlns:p14="http://schemas.microsoft.com/office/powerpoint/2010/main" val="126070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3</a:t>
            </a:fld>
            <a:endParaRPr lang="en-US"/>
          </a:p>
        </p:txBody>
      </p:sp>
    </p:spTree>
    <p:extLst>
      <p:ext uri="{BB962C8B-B14F-4D97-AF65-F5344CB8AC3E}">
        <p14:creationId xmlns:p14="http://schemas.microsoft.com/office/powerpoint/2010/main" val="291523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7</a:t>
            </a:fld>
            <a:endParaRPr lang="en-US"/>
          </a:p>
        </p:txBody>
      </p:sp>
    </p:spTree>
    <p:extLst>
      <p:ext uri="{BB962C8B-B14F-4D97-AF65-F5344CB8AC3E}">
        <p14:creationId xmlns:p14="http://schemas.microsoft.com/office/powerpoint/2010/main" val="314566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8</a:t>
            </a:fld>
            <a:endParaRPr lang="en-US"/>
          </a:p>
        </p:txBody>
      </p:sp>
    </p:spTree>
    <p:extLst>
      <p:ext uri="{BB962C8B-B14F-4D97-AF65-F5344CB8AC3E}">
        <p14:creationId xmlns:p14="http://schemas.microsoft.com/office/powerpoint/2010/main" val="1646073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9</a:t>
            </a:fld>
            <a:endParaRPr lang="en-US"/>
          </a:p>
        </p:txBody>
      </p:sp>
    </p:spTree>
    <p:extLst>
      <p:ext uri="{BB962C8B-B14F-4D97-AF65-F5344CB8AC3E}">
        <p14:creationId xmlns:p14="http://schemas.microsoft.com/office/powerpoint/2010/main" val="348249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11</a:t>
            </a:fld>
            <a:endParaRPr lang="en-US"/>
          </a:p>
        </p:txBody>
      </p:sp>
    </p:spTree>
    <p:extLst>
      <p:ext uri="{BB962C8B-B14F-4D97-AF65-F5344CB8AC3E}">
        <p14:creationId xmlns:p14="http://schemas.microsoft.com/office/powerpoint/2010/main" val="878890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12</a:t>
            </a:fld>
            <a:endParaRPr lang="en-US"/>
          </a:p>
        </p:txBody>
      </p:sp>
    </p:spTree>
    <p:extLst>
      <p:ext uri="{BB962C8B-B14F-4D97-AF65-F5344CB8AC3E}">
        <p14:creationId xmlns:p14="http://schemas.microsoft.com/office/powerpoint/2010/main" val="422197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13</a:t>
            </a:fld>
            <a:endParaRPr lang="en-US"/>
          </a:p>
        </p:txBody>
      </p:sp>
    </p:spTree>
    <p:extLst>
      <p:ext uri="{BB962C8B-B14F-4D97-AF65-F5344CB8AC3E}">
        <p14:creationId xmlns:p14="http://schemas.microsoft.com/office/powerpoint/2010/main" val="190991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1219200"/>
            <a:ext cx="3886200" cy="2286000"/>
          </a:xfrm>
        </p:spPr>
        <p:txBody>
          <a:bodyPr/>
          <a:lstStyle/>
          <a:p>
            <a:r>
              <a:rPr lang="en-US"/>
              <a:t>Click to edit Master title style</a:t>
            </a:r>
            <a:endParaRPr lang="en-US" dirty="0"/>
          </a:p>
        </p:txBody>
      </p:sp>
      <p:sp>
        <p:nvSpPr>
          <p:cNvPr id="3" name="Subtitle 2"/>
          <p:cNvSpPr>
            <a:spLocks noGrp="1"/>
          </p:cNvSpPr>
          <p:nvPr>
            <p:ph type="subTitle" idx="1"/>
          </p:nvPr>
        </p:nvSpPr>
        <p:spPr>
          <a:xfrm>
            <a:off x="5410200" y="3657600"/>
            <a:ext cx="32004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5486400" cy="79216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6934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p:cNvPicPr>
            <a:picLocks noChangeAspect="1" noChangeArrowheads="1"/>
          </p:cNvPicPr>
          <p:nvPr/>
        </p:nvPicPr>
        <p:blipFill>
          <a:blip r:embed="rId2" cstate="print"/>
          <a:srcRect/>
          <a:stretch>
            <a:fillRect/>
          </a:stretch>
        </p:blipFill>
        <p:spPr bwMode="auto">
          <a:xfrm>
            <a:off x="-3" y="0"/>
            <a:ext cx="9168451" cy="6858000"/>
          </a:xfrm>
          <a:prstGeom prst="rect">
            <a:avLst/>
          </a:prstGeom>
          <a:noFill/>
          <a:ln w="9525">
            <a:noFill/>
            <a:miter lim="800000"/>
            <a:headEnd/>
            <a:tailEnd/>
          </a:ln>
          <a:effectLst/>
        </p:spPr>
      </p:pic>
      <p:sp>
        <p:nvSpPr>
          <p:cNvPr id="9" name="Picture Placeholder 8"/>
          <p:cNvSpPr>
            <a:spLocks noGrp="1"/>
          </p:cNvSpPr>
          <p:nvPr>
            <p:ph type="pic" sz="quarter" idx="10"/>
          </p:nvPr>
        </p:nvSpPr>
        <p:spPr>
          <a:xfrm>
            <a:off x="7580376" y="0"/>
            <a:ext cx="1572768" cy="1033272"/>
          </a:xfrm>
        </p:spPr>
        <p:txBody>
          <a:bodyPr/>
          <a:lstStyle/>
          <a:p>
            <a:r>
              <a:rPr lang="en-US" dirty="0"/>
              <a:t>Click icon to add picture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876800" y="3048000"/>
            <a:ext cx="3922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7159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6" name="Picture 2"/>
          <p:cNvPicPr>
            <a:picLocks noChangeAspect="1" noChangeArrowheads="1"/>
          </p:cNvPicPr>
          <p:nvPr/>
        </p:nvPicPr>
        <p:blipFill>
          <a:blip r:embed="rId2" cstate="print"/>
          <a:srcRect/>
          <a:stretch>
            <a:fillRect/>
          </a:stretch>
        </p:blipFill>
        <p:spPr bwMode="auto">
          <a:xfrm>
            <a:off x="0" y="-3041"/>
            <a:ext cx="9143999" cy="6861042"/>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715962"/>
          </a:xfrm>
        </p:spPr>
        <p:txBody>
          <a:bodyPr/>
          <a:lstStyle/>
          <a:p>
            <a:r>
              <a:rPr lang="en-US"/>
              <a:t>Click to edit Master title style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1"/>
            <a:ext cx="9144000" cy="6861045"/>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hoto Bar">
    <p:spTree>
      <p:nvGrpSpPr>
        <p:cNvPr id="1" name=""/>
        <p:cNvGrpSpPr/>
        <p:nvPr/>
      </p:nvGrpSpPr>
      <p:grpSpPr>
        <a:xfrm>
          <a:off x="0" y="0"/>
          <a:ext cx="0" cy="0"/>
          <a:chOff x="0" y="0"/>
          <a:chExt cx="0" cy="0"/>
        </a:xfrm>
      </p:grpSpPr>
      <p:sp>
        <p:nvSpPr>
          <p:cNvPr id="5" name="Title 4"/>
          <p:cNvSpPr>
            <a:spLocks noGrp="1"/>
          </p:cNvSpPr>
          <p:nvPr>
            <p:ph type="title"/>
          </p:nvPr>
        </p:nvSpPr>
        <p:spPr>
          <a:xfrm>
            <a:off x="1905000" y="274638"/>
            <a:ext cx="5562600" cy="715962"/>
          </a:xfrm>
        </p:spPr>
        <p:txBody>
          <a:bodyPr/>
          <a:lstStyle/>
          <a:p>
            <a:r>
              <a:rPr lang="en-US"/>
              <a:t>Click to edit Master title style</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0" y="0"/>
            <a:ext cx="9144000" cy="6861044"/>
          </a:xfrm>
          <a:prstGeom prst="rect">
            <a:avLst/>
          </a:prstGeom>
          <a:noFill/>
          <a:ln w="9525">
            <a:noFill/>
            <a:miter lim="800000"/>
            <a:headEnd/>
            <a:tailEnd/>
          </a:ln>
          <a:effectLst/>
        </p:spPr>
      </p:pic>
      <p:sp>
        <p:nvSpPr>
          <p:cNvPr id="10" name="Picture Placeholder 9"/>
          <p:cNvSpPr>
            <a:spLocks noGrp="1"/>
          </p:cNvSpPr>
          <p:nvPr>
            <p:ph type="pic" sz="quarter" idx="10"/>
          </p:nvPr>
        </p:nvSpPr>
        <p:spPr>
          <a:xfrm>
            <a:off x="7589520" y="0"/>
            <a:ext cx="1554480" cy="1033272"/>
          </a:xfrm>
        </p:spPr>
        <p:txBody>
          <a:bodyPr/>
          <a:lstStyle/>
          <a:p>
            <a:r>
              <a:rPr lang="en-US"/>
              <a:t>Click icon to add picture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657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9"/>
          <p:cNvSpPr>
            <a:spLocks noGrp="1"/>
          </p:cNvSpPr>
          <p:nvPr>
            <p:ph sz="quarter" idx="10"/>
          </p:nvPr>
        </p:nvSpPr>
        <p:spPr>
          <a:xfrm>
            <a:off x="4343400" y="1447800"/>
            <a:ext cx="4495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a:xfrm>
            <a:off x="1905000" y="274638"/>
            <a:ext cx="6781800" cy="792162"/>
          </a:xfrm>
        </p:spPr>
        <p:txBody>
          <a:bodyPr/>
          <a:lstStyle/>
          <a:p>
            <a:r>
              <a:rPr lang="en-US"/>
              <a:t>Click to edit Master title style</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itle 5"/>
          <p:cNvSpPr>
            <a:spLocks noGrp="1"/>
          </p:cNvSpPr>
          <p:nvPr>
            <p:ph type="title"/>
          </p:nvPr>
        </p:nvSpPr>
        <p:spPr>
          <a:xfrm>
            <a:off x="1981200" y="274638"/>
            <a:ext cx="6705600" cy="792162"/>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457200" y="1219200"/>
            <a:ext cx="822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47A5C-69A6-47F3-8263-ABA356A0C22C}" type="datetimeFigureOut">
              <a:rPr lang="en-US" smtClean="0"/>
              <a:pPr/>
              <a:t>5/31/2017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808BF-294B-4B3E-AE46-B32BEDC661D2}" type="slidenum">
              <a:rPr lang="en-US" smtClean="0"/>
              <a:pPr/>
              <a:t>‹#›</a:t>
            </a:fld>
            <a:endParaRPr lang="en-US"/>
          </a:p>
        </p:txBody>
      </p:sp>
      <p:pic>
        <p:nvPicPr>
          <p:cNvPr id="1026" name="Picture 2"/>
          <p:cNvPicPr>
            <a:picLocks noChangeAspect="1" noChangeArrowheads="1"/>
          </p:cNvPicPr>
          <p:nvPr/>
        </p:nvPicPr>
        <p:blipFill>
          <a:blip r:embed="rId10" cstate="print"/>
          <a:srcRect/>
          <a:stretch>
            <a:fillRect/>
          </a:stretch>
        </p:blipFill>
        <p:spPr bwMode="auto">
          <a:xfrm>
            <a:off x="0" y="0"/>
            <a:ext cx="9144000" cy="686104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mailto:CoxVendor@infomart-us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infomart-usa.com/webasa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6361" y="3021724"/>
            <a:ext cx="3581400" cy="1676400"/>
          </a:xfrm>
        </p:spPr>
        <p:txBody>
          <a:bodyPr>
            <a:normAutofit/>
          </a:bodyPr>
          <a:lstStyle/>
          <a:p>
            <a:r>
              <a:rPr lang="en-US" dirty="0">
                <a:solidFill>
                  <a:schemeClr val="bg1">
                    <a:lumMod val="50000"/>
                  </a:schemeClr>
                </a:solidFill>
              </a:rPr>
              <a:t>Training Demo: </a:t>
            </a:r>
          </a:p>
          <a:p>
            <a:r>
              <a:rPr lang="en-US" dirty="0">
                <a:solidFill>
                  <a:schemeClr val="bg1">
                    <a:lumMod val="50000"/>
                  </a:schemeClr>
                </a:solidFill>
              </a:rPr>
              <a:t>Cox Vendor Clients</a:t>
            </a:r>
          </a:p>
          <a:p>
            <a:r>
              <a:rPr lang="en-US" sz="2400" dirty="0"/>
              <a:t>May 2017</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50149"/>
            <a:ext cx="2958523"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705600" cy="715962"/>
          </a:xfrm>
        </p:spPr>
        <p:txBody>
          <a:bodyPr>
            <a:normAutofit/>
          </a:bodyPr>
          <a:lstStyle/>
          <a:p>
            <a:r>
              <a:rPr lang="en-US" sz="3600" dirty="0">
                <a:solidFill>
                  <a:schemeClr val="bg1"/>
                </a:solidFill>
              </a:rPr>
              <a:t>Drug Screening </a:t>
            </a:r>
            <a:r>
              <a:rPr lang="en-US" sz="3600" dirty="0" err="1">
                <a:solidFill>
                  <a:schemeClr val="bg1"/>
                </a:solidFill>
              </a:rPr>
              <a:t>ePassport</a:t>
            </a:r>
            <a:endParaRPr lang="en-US" sz="3600" dirty="0">
              <a:solidFill>
                <a:schemeClr val="bg1"/>
              </a:solidFill>
            </a:endParaRPr>
          </a:p>
        </p:txBody>
      </p:sp>
      <p:pic>
        <p:nvPicPr>
          <p:cNvPr id="4" name="Picture 3"/>
          <p:cNvPicPr>
            <a:picLocks noChangeAspect="1"/>
          </p:cNvPicPr>
          <p:nvPr/>
        </p:nvPicPr>
        <p:blipFill>
          <a:blip r:embed="rId2"/>
          <a:stretch>
            <a:fillRect/>
          </a:stretch>
        </p:blipFill>
        <p:spPr>
          <a:xfrm>
            <a:off x="1638300" y="1143000"/>
            <a:ext cx="5867400" cy="5204667"/>
          </a:xfrm>
          <a:prstGeom prst="rect">
            <a:avLst/>
          </a:prstGeom>
          <a:ln>
            <a:solidFill>
              <a:schemeClr val="tx1"/>
            </a:solidFill>
          </a:ln>
        </p:spPr>
      </p:pic>
      <p:sp>
        <p:nvSpPr>
          <p:cNvPr id="5" name="Rectangle 3"/>
          <p:cNvSpPr txBox="1">
            <a:spLocks noChangeArrowheads="1"/>
          </p:cNvSpPr>
          <p:nvPr/>
        </p:nvSpPr>
        <p:spPr>
          <a:xfrm>
            <a:off x="6225208" y="1752600"/>
            <a:ext cx="2938670" cy="2677656"/>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Clr>
                <a:srgbClr val="939D4A"/>
              </a:buClr>
              <a:buSzPct val="80000"/>
              <a:buNone/>
              <a:defRPr/>
            </a:pPr>
            <a:r>
              <a:rPr lang="en-US" sz="1400" kern="0" dirty="0">
                <a:latin typeface="Calibri" pitchFamily="34" charset="0"/>
              </a:rPr>
              <a:t>When the candidate has completed the process, an </a:t>
            </a:r>
            <a:r>
              <a:rPr lang="en-US" sz="1400" b="1" kern="0" dirty="0" err="1">
                <a:latin typeface="Calibri" pitchFamily="34" charset="0"/>
              </a:rPr>
              <a:t>ePassport</a:t>
            </a:r>
            <a:r>
              <a:rPr lang="en-US" sz="1400" kern="0" dirty="0">
                <a:latin typeface="Calibri" pitchFamily="34" charset="0"/>
              </a:rPr>
              <a:t> document will be generated, which the candidate will then need to print out and take with them when reporting for drug screening. This document will give the exact time frame they have to report for screening, as well as the clinic name, address and phone number. </a:t>
            </a:r>
            <a:r>
              <a:rPr lang="en-US" sz="1400" kern="0" dirty="0">
                <a:solidFill>
                  <a:srgbClr val="FF0000"/>
                </a:solidFill>
                <a:latin typeface="Calibri" pitchFamily="34" charset="0"/>
              </a:rPr>
              <a:t>Please note, Cox requires all drug tests to be performed within 48 hours.</a:t>
            </a:r>
          </a:p>
        </p:txBody>
      </p:sp>
    </p:spTree>
    <p:extLst>
      <p:ext uri="{BB962C8B-B14F-4D97-AF65-F5344CB8AC3E}">
        <p14:creationId xmlns:p14="http://schemas.microsoft.com/office/powerpoint/2010/main" val="379306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Homepage/Status</a:t>
            </a:r>
          </a:p>
        </p:txBody>
      </p:sp>
      <p:pic>
        <p:nvPicPr>
          <p:cNvPr id="6" name="Picture 5"/>
          <p:cNvPicPr/>
          <p:nvPr/>
        </p:nvPicPr>
        <p:blipFill rotWithShape="1">
          <a:blip r:embed="rId3"/>
          <a:srcRect l="1240" t="12621" r="2482" b="2589"/>
          <a:stretch/>
        </p:blipFill>
        <p:spPr bwMode="auto">
          <a:xfrm>
            <a:off x="457200" y="1219200"/>
            <a:ext cx="8305800" cy="4871085"/>
          </a:xfrm>
          <a:prstGeom prst="rect">
            <a:avLst/>
          </a:prstGeom>
          <a:ln>
            <a:solidFill>
              <a:schemeClr val="tx2"/>
            </a:solidFill>
          </a:ln>
          <a:extLst>
            <a:ext uri="{53640926-AAD7-44D8-BBD7-CCE9431645EC}">
              <a14:shadowObscured xmlns:a14="http://schemas.microsoft.com/office/drawing/2010/main"/>
            </a:ext>
          </a:extLst>
        </p:spPr>
      </p:pic>
      <p:sp>
        <p:nvSpPr>
          <p:cNvPr id="9" name="Rectangle: Rounded Corners 8"/>
          <p:cNvSpPr/>
          <p:nvPr/>
        </p:nvSpPr>
        <p:spPr>
          <a:xfrm>
            <a:off x="1974574" y="4808904"/>
            <a:ext cx="2673626" cy="753695"/>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5410200" y="4191000"/>
            <a:ext cx="3581400" cy="1169551"/>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Once the background check has completed, you will receive a notification that it is available.  You can also view all completed results by searching the “all requests” section of the </a:t>
            </a:r>
            <a:r>
              <a:rPr lang="en-US" altLang="en-US" sz="1400" dirty="0" err="1">
                <a:latin typeface="Calibri" panose="020F0502020204030204" pitchFamily="34" charset="0"/>
              </a:rPr>
              <a:t>WebASAP</a:t>
            </a:r>
            <a:r>
              <a:rPr lang="en-US" altLang="en-US" sz="1400" dirty="0">
                <a:latin typeface="Calibri" panose="020F0502020204030204" pitchFamily="34" charset="0"/>
              </a:rPr>
              <a:t> homepage.</a:t>
            </a:r>
          </a:p>
        </p:txBody>
      </p:sp>
    </p:spTree>
    <p:extLst>
      <p:ext uri="{BB962C8B-B14F-4D97-AF65-F5344CB8AC3E}">
        <p14:creationId xmlns:p14="http://schemas.microsoft.com/office/powerpoint/2010/main" val="396584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Homepage/Status</a:t>
            </a:r>
          </a:p>
        </p:txBody>
      </p:sp>
      <p:pic>
        <p:nvPicPr>
          <p:cNvPr id="6" name="Picture 5"/>
          <p:cNvPicPr/>
          <p:nvPr/>
        </p:nvPicPr>
        <p:blipFill rotWithShape="1">
          <a:blip r:embed="rId3"/>
          <a:srcRect l="1240" t="12621" r="2482" b="2589"/>
          <a:stretch/>
        </p:blipFill>
        <p:spPr bwMode="auto">
          <a:xfrm>
            <a:off x="457200" y="1219200"/>
            <a:ext cx="8305800" cy="4871085"/>
          </a:xfrm>
          <a:prstGeom prst="rect">
            <a:avLst/>
          </a:prstGeom>
          <a:ln>
            <a:solidFill>
              <a:schemeClr val="tx2"/>
            </a:solidFill>
          </a:ln>
          <a:extLst>
            <a:ext uri="{53640926-AAD7-44D8-BBD7-CCE9431645EC}">
              <a14:shadowObscured xmlns:a14="http://schemas.microsoft.com/office/drawing/2010/main"/>
            </a:ext>
          </a:extLst>
        </p:spPr>
      </p:pic>
      <p:sp>
        <p:nvSpPr>
          <p:cNvPr id="9" name="Rectangle: Rounded Corners 8"/>
          <p:cNvSpPr/>
          <p:nvPr/>
        </p:nvSpPr>
        <p:spPr>
          <a:xfrm>
            <a:off x="7010400" y="5562600"/>
            <a:ext cx="1752600" cy="756285"/>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7432813" y="4952855"/>
            <a:ext cx="702365" cy="787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5410200" y="4191000"/>
            <a:ext cx="3581400" cy="1169551"/>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Once you have selected the candidate you want to review, action options can be viewed by clicking on the box/arrow next to the candidate’s name (options detailed on the next slide).</a:t>
            </a:r>
          </a:p>
        </p:txBody>
      </p:sp>
    </p:spTree>
    <p:extLst>
      <p:ext uri="{BB962C8B-B14F-4D97-AF65-F5344CB8AC3E}">
        <p14:creationId xmlns:p14="http://schemas.microsoft.com/office/powerpoint/2010/main" val="388639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View/Email Results</a:t>
            </a:r>
          </a:p>
        </p:txBody>
      </p:sp>
      <p:pic>
        <p:nvPicPr>
          <p:cNvPr id="7" name="Picture 6"/>
          <p:cNvPicPr>
            <a:picLocks noChangeAspect="1"/>
          </p:cNvPicPr>
          <p:nvPr/>
        </p:nvPicPr>
        <p:blipFill>
          <a:blip r:embed="rId3"/>
          <a:stretch>
            <a:fillRect/>
          </a:stretch>
        </p:blipFill>
        <p:spPr>
          <a:xfrm>
            <a:off x="914400" y="1676400"/>
            <a:ext cx="8086725" cy="2667000"/>
          </a:xfrm>
          <a:prstGeom prst="rect">
            <a:avLst/>
          </a:prstGeom>
          <a:ln>
            <a:solidFill>
              <a:schemeClr val="tx2"/>
            </a:solidFill>
          </a:ln>
        </p:spPr>
      </p:pic>
      <p:sp>
        <p:nvSpPr>
          <p:cNvPr id="11" name="Rectangle: Rounded Corners 10"/>
          <p:cNvSpPr/>
          <p:nvPr/>
        </p:nvSpPr>
        <p:spPr>
          <a:xfrm>
            <a:off x="7086600" y="2057400"/>
            <a:ext cx="1752600" cy="20574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p:cNvSpPr/>
          <p:nvPr/>
        </p:nvSpPr>
        <p:spPr>
          <a:xfrm>
            <a:off x="7253288" y="2438400"/>
            <a:ext cx="1219200" cy="3048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1066800" y="2895600"/>
            <a:ext cx="5943600" cy="3151632"/>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lgn="ctr">
              <a:buFont typeface="Wingdings" panose="05000000000000000000" pitchFamily="2" charset="2"/>
              <a:buNone/>
            </a:pPr>
            <a:r>
              <a:rPr lang="en-US" altLang="en-US" sz="1600" b="1" dirty="0">
                <a:latin typeface="Calibri" panose="020F0502020204030204" pitchFamily="34" charset="0"/>
              </a:rPr>
              <a:t>Next Action Options</a:t>
            </a:r>
          </a:p>
          <a:p>
            <a:pPr marL="91440" indent="0">
              <a:buFont typeface="Wingdings" panose="05000000000000000000" pitchFamily="2" charset="2"/>
              <a:buNone/>
            </a:pPr>
            <a:r>
              <a:rPr lang="en-US" altLang="en-US" sz="1400" b="1" dirty="0">
                <a:latin typeface="Calibri" panose="020F0502020204030204" pitchFamily="34" charset="0"/>
              </a:rPr>
              <a:t>Modify Request</a:t>
            </a:r>
            <a:r>
              <a:rPr lang="en-US" altLang="en-US" sz="1400" dirty="0">
                <a:latin typeface="Calibri" panose="020F0502020204030204" pitchFamily="34" charset="0"/>
              </a:rPr>
              <a:t>: Change information for search and resubmit</a:t>
            </a:r>
          </a:p>
          <a:p>
            <a:pPr marL="91440" indent="0">
              <a:buFont typeface="Wingdings" panose="05000000000000000000" pitchFamily="2" charset="2"/>
              <a:buNone/>
            </a:pPr>
            <a:r>
              <a:rPr lang="en-US" altLang="en-US" sz="1400" b="1" dirty="0">
                <a:latin typeface="Calibri" panose="020F0502020204030204" pitchFamily="34" charset="0"/>
              </a:rPr>
              <a:t>View Profile</a:t>
            </a:r>
            <a:r>
              <a:rPr lang="en-US" altLang="en-US" sz="1400" dirty="0">
                <a:latin typeface="Calibri" panose="020F0502020204030204" pitchFamily="34" charset="0"/>
              </a:rPr>
              <a:t>:        Open and review a completed background report</a:t>
            </a:r>
          </a:p>
          <a:p>
            <a:pPr marL="91440" indent="0">
              <a:buFont typeface="Wingdings" panose="05000000000000000000" pitchFamily="2" charset="2"/>
              <a:buNone/>
            </a:pPr>
            <a:r>
              <a:rPr lang="en-US" altLang="en-US" sz="1400" b="1" dirty="0">
                <a:latin typeface="Calibri" panose="020F0502020204030204" pitchFamily="34" charset="0"/>
              </a:rPr>
              <a:t>View Request</a:t>
            </a:r>
            <a:r>
              <a:rPr lang="en-US" altLang="en-US" sz="1400" dirty="0">
                <a:latin typeface="Calibri" panose="020F0502020204030204" pitchFamily="34" charset="0"/>
              </a:rPr>
              <a:t>:     View the information provided at the time of order</a:t>
            </a:r>
          </a:p>
          <a:p>
            <a:pPr marL="91440" indent="0">
              <a:buFont typeface="Wingdings" panose="05000000000000000000" pitchFamily="2" charset="2"/>
              <a:buNone/>
            </a:pPr>
            <a:r>
              <a:rPr lang="en-US" altLang="en-US" sz="1400" b="1" dirty="0">
                <a:latin typeface="Calibri" panose="020F0502020204030204" pitchFamily="34" charset="0"/>
              </a:rPr>
              <a:t>View Activity</a:t>
            </a:r>
            <a:r>
              <a:rPr lang="en-US" altLang="en-US" sz="1400" dirty="0">
                <a:latin typeface="Calibri" panose="020F0502020204030204" pitchFamily="34" charset="0"/>
              </a:rPr>
              <a:t>:      View timeline of this process in our system</a:t>
            </a:r>
          </a:p>
          <a:p>
            <a:pPr marL="91440" indent="0">
              <a:buFont typeface="Wingdings" panose="05000000000000000000" pitchFamily="2" charset="2"/>
              <a:buNone/>
            </a:pPr>
            <a:r>
              <a:rPr lang="en-US" altLang="en-US" sz="1400" b="1" dirty="0">
                <a:latin typeface="Calibri" panose="020F0502020204030204" pitchFamily="34" charset="0"/>
              </a:rPr>
              <a:t>Email/Print</a:t>
            </a:r>
            <a:r>
              <a:rPr lang="en-US" altLang="en-US" sz="1400" dirty="0">
                <a:latin typeface="Calibri" panose="020F0502020204030204" pitchFamily="34" charset="0"/>
              </a:rPr>
              <a:t>:         Email/Print one of the following items</a:t>
            </a:r>
          </a:p>
          <a:p>
            <a:pPr marL="91440" indent="0">
              <a:buFont typeface="Wingdings" panose="05000000000000000000" pitchFamily="2" charset="2"/>
              <a:buNone/>
            </a:pPr>
            <a:r>
              <a:rPr lang="en-US" altLang="en-US" sz="1400" dirty="0">
                <a:latin typeface="Calibri" panose="020F0502020204030204" pitchFamily="34" charset="0"/>
              </a:rPr>
              <a:t>		Completed Profile (Background check)</a:t>
            </a:r>
          </a:p>
          <a:p>
            <a:pPr marL="91440" indent="0">
              <a:buFont typeface="Wingdings" panose="05000000000000000000" pitchFamily="2" charset="2"/>
              <a:buNone/>
            </a:pPr>
            <a:r>
              <a:rPr lang="en-US" altLang="en-US" sz="1400" dirty="0">
                <a:latin typeface="Calibri" panose="020F0502020204030204" pitchFamily="34" charset="0"/>
              </a:rPr>
              <a:t>		Pre-Adverse/Adverse Action Letters</a:t>
            </a:r>
          </a:p>
          <a:p>
            <a:pPr marL="91440" indent="0">
              <a:buFont typeface="Wingdings" panose="05000000000000000000" pitchFamily="2" charset="2"/>
              <a:buNone/>
            </a:pPr>
            <a:r>
              <a:rPr lang="en-US" altLang="en-US" sz="1400" dirty="0">
                <a:latin typeface="Calibri" panose="020F0502020204030204" pitchFamily="34" charset="0"/>
              </a:rPr>
              <a:t>		Consumer Rights</a:t>
            </a:r>
          </a:p>
          <a:p>
            <a:pPr marL="91440" indent="0">
              <a:buFont typeface="Wingdings" panose="05000000000000000000" pitchFamily="2" charset="2"/>
              <a:buNone/>
            </a:pPr>
            <a:r>
              <a:rPr lang="en-US" altLang="en-US" sz="1400" dirty="0">
                <a:latin typeface="Calibri" panose="020F0502020204030204" pitchFamily="34" charset="0"/>
              </a:rPr>
              <a:t>		Consumer Notification</a:t>
            </a:r>
          </a:p>
          <a:p>
            <a:pPr marL="91440" indent="0">
              <a:buFont typeface="Wingdings" panose="05000000000000000000" pitchFamily="2" charset="2"/>
              <a:buNone/>
            </a:pPr>
            <a:r>
              <a:rPr lang="en-US" altLang="en-US" sz="1400" dirty="0">
                <a:latin typeface="Calibri" panose="020F0502020204030204" pitchFamily="34" charset="0"/>
              </a:rPr>
              <a:t>	</a:t>
            </a:r>
          </a:p>
          <a:p>
            <a:pPr marL="91440" indent="0">
              <a:buFont typeface="Wingdings" panose="05000000000000000000" pitchFamily="2" charset="2"/>
              <a:buNone/>
            </a:pPr>
            <a:r>
              <a:rPr lang="en-US" altLang="en-US" sz="1400" dirty="0">
                <a:latin typeface="Calibri" panose="020F0502020204030204" pitchFamily="34" charset="0"/>
              </a:rPr>
              <a:t>Click </a:t>
            </a:r>
            <a:r>
              <a:rPr lang="en-US" altLang="en-US" sz="1400" b="1" dirty="0">
                <a:latin typeface="Calibri" panose="020F0502020204030204" pitchFamily="34" charset="0"/>
              </a:rPr>
              <a:t>View Profile </a:t>
            </a:r>
            <a:r>
              <a:rPr lang="en-US" altLang="en-US" sz="1400" dirty="0">
                <a:latin typeface="Calibri" panose="020F0502020204030204" pitchFamily="34" charset="0"/>
              </a:rPr>
              <a:t>to see results.</a:t>
            </a:r>
          </a:p>
        </p:txBody>
      </p:sp>
    </p:spTree>
    <p:extLst>
      <p:ext uri="{BB962C8B-B14F-4D97-AF65-F5344CB8AC3E}">
        <p14:creationId xmlns:p14="http://schemas.microsoft.com/office/powerpoint/2010/main" val="331858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Applicant Profile</a:t>
            </a:r>
          </a:p>
        </p:txBody>
      </p:sp>
      <p:pic>
        <p:nvPicPr>
          <p:cNvPr id="5" name="Picture 4"/>
          <p:cNvPicPr>
            <a:picLocks noChangeAspect="1"/>
          </p:cNvPicPr>
          <p:nvPr/>
        </p:nvPicPr>
        <p:blipFill>
          <a:blip r:embed="rId3"/>
          <a:stretch>
            <a:fillRect/>
          </a:stretch>
        </p:blipFill>
        <p:spPr>
          <a:xfrm>
            <a:off x="1271587" y="1447800"/>
            <a:ext cx="6829425" cy="4539318"/>
          </a:xfrm>
          <a:prstGeom prst="rect">
            <a:avLst/>
          </a:prstGeom>
          <a:ln>
            <a:solidFill>
              <a:schemeClr val="tx2"/>
            </a:solidFill>
          </a:ln>
        </p:spPr>
      </p:pic>
      <p:sp>
        <p:nvSpPr>
          <p:cNvPr id="7" name="Rectangle 3"/>
          <p:cNvSpPr txBox="1">
            <a:spLocks noChangeArrowheads="1"/>
          </p:cNvSpPr>
          <p:nvPr/>
        </p:nvSpPr>
        <p:spPr>
          <a:xfrm>
            <a:off x="1271587" y="2209800"/>
            <a:ext cx="6829425" cy="997196"/>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Please keep in mind as you review each report that these contain private and confidential information and should be treated as such.</a:t>
            </a:r>
          </a:p>
          <a:p>
            <a:pPr>
              <a:buFont typeface="Wingdings" panose="05000000000000000000" pitchFamily="2" charset="2"/>
              <a:buNone/>
            </a:pPr>
            <a:r>
              <a:rPr lang="en-US" altLang="en-US" sz="1400" dirty="0">
                <a:latin typeface="Calibri" panose="020F0502020204030204" pitchFamily="34" charset="0"/>
              </a:rPr>
              <a:t>	The </a:t>
            </a:r>
            <a:r>
              <a:rPr lang="en-US" altLang="en-US" sz="1400" b="1" dirty="0">
                <a:latin typeface="Calibri" panose="020F0502020204030204" pitchFamily="34" charset="0"/>
              </a:rPr>
              <a:t>Applicant Profile </a:t>
            </a:r>
            <a:r>
              <a:rPr lang="en-US" altLang="en-US" sz="1400" dirty="0">
                <a:latin typeface="Calibri" panose="020F0502020204030204" pitchFamily="34" charset="0"/>
              </a:rPr>
              <a:t>section is the information as it was provided to InfoMart.  DOB and SSN will be truncated, but if you notice anything incorrect, please contact us ASAP.</a:t>
            </a:r>
          </a:p>
        </p:txBody>
      </p:sp>
    </p:spTree>
    <p:extLst>
      <p:ext uri="{BB962C8B-B14F-4D97-AF65-F5344CB8AC3E}">
        <p14:creationId xmlns:p14="http://schemas.microsoft.com/office/powerpoint/2010/main" val="93498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74638"/>
            <a:ext cx="5410200" cy="715962"/>
          </a:xfrm>
        </p:spPr>
        <p:txBody>
          <a:bodyPr>
            <a:normAutofit fontScale="90000"/>
          </a:bodyPr>
          <a:lstStyle/>
          <a:p>
            <a:r>
              <a:rPr lang="en-US" dirty="0">
                <a:solidFill>
                  <a:schemeClr val="bg1"/>
                </a:solidFill>
              </a:rPr>
              <a:t>Contact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900" y="4343400"/>
            <a:ext cx="4114800" cy="2042327"/>
          </a:xfrm>
          <a:prstGeom prst="rect">
            <a:avLst/>
          </a:prstGeom>
        </p:spPr>
      </p:pic>
      <p:sp>
        <p:nvSpPr>
          <p:cNvPr id="8" name="Rectangle 3"/>
          <p:cNvSpPr txBox="1">
            <a:spLocks noChangeArrowheads="1"/>
          </p:cNvSpPr>
          <p:nvPr/>
        </p:nvSpPr>
        <p:spPr>
          <a:xfrm>
            <a:off x="1295400" y="1285083"/>
            <a:ext cx="6477000" cy="2763834"/>
          </a:xfrm>
          <a:prstGeom prst="rect">
            <a:avLst/>
          </a:prstGeom>
          <a:ln w="15875">
            <a:solidFill>
              <a:schemeClr val="bg1">
                <a:lumMod val="75000"/>
              </a:schemeClr>
            </a:solidFill>
            <a:miter lim="800000"/>
            <a:headEnd/>
            <a:tailEnd/>
          </a:ln>
          <a:effectLst/>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400" dirty="0">
                <a:latin typeface="Calibri" panose="020F0502020204030204" pitchFamily="34" charset="0"/>
              </a:rPr>
              <a:t>If you ever have questions about any part of the process with InfoMart, there is a dedicated team of Corporate Account Representatives trained to help Cox Vendors like your account.  Their contact information is below.  </a:t>
            </a:r>
          </a:p>
          <a:p>
            <a:r>
              <a:rPr lang="en-US" altLang="en-US" sz="1400" dirty="0">
                <a:solidFill>
                  <a:srgbClr val="FF0000"/>
                </a:solidFill>
                <a:latin typeface="Calibri" panose="020F0502020204030204" pitchFamily="34" charset="0"/>
              </a:rPr>
              <a:t>Please note, Cox requires that the drug tests be scheduled and taken within 48 business hours of the background request being ordered.  </a:t>
            </a:r>
          </a:p>
          <a:p>
            <a:pPr>
              <a:buFont typeface="Wingdings" panose="05000000000000000000" pitchFamily="2" charset="2"/>
              <a:buNone/>
            </a:pPr>
            <a:r>
              <a:rPr lang="en-US" altLang="en-US" sz="1400" dirty="0"/>
              <a:t> </a:t>
            </a:r>
          </a:p>
          <a:p>
            <a:pPr algn="ctr">
              <a:buFont typeface="Wingdings" panose="05000000000000000000" pitchFamily="2" charset="2"/>
              <a:buNone/>
            </a:pPr>
            <a:r>
              <a:rPr lang="en-US" altLang="en-US" sz="1400" b="1" dirty="0"/>
              <a:t>	The Cox Vendor Team</a:t>
            </a:r>
            <a:endParaRPr lang="en-US" altLang="en-US" sz="1400" dirty="0"/>
          </a:p>
          <a:p>
            <a:pPr algn="ctr">
              <a:buFont typeface="Wingdings" panose="05000000000000000000" pitchFamily="2" charset="2"/>
              <a:buNone/>
            </a:pPr>
            <a:r>
              <a:rPr lang="en-US" altLang="en-US" sz="1400" b="1" dirty="0"/>
              <a:t>	</a:t>
            </a:r>
            <a:r>
              <a:rPr lang="en-US" altLang="en-US" sz="1400" dirty="0"/>
              <a:t>InfoMart®</a:t>
            </a:r>
          </a:p>
          <a:p>
            <a:pPr algn="ctr">
              <a:buFont typeface="Wingdings" panose="05000000000000000000" pitchFamily="2" charset="2"/>
              <a:buNone/>
            </a:pPr>
            <a:r>
              <a:rPr lang="en-US" altLang="en-US" sz="1400" dirty="0"/>
              <a:t>	1-877-984-0957</a:t>
            </a:r>
          </a:p>
          <a:p>
            <a:pPr algn="ctr">
              <a:buFont typeface="Wingdings" panose="05000000000000000000" pitchFamily="2" charset="2"/>
              <a:buNone/>
            </a:pPr>
            <a:r>
              <a:rPr lang="en-US" altLang="en-US" sz="1400" dirty="0"/>
              <a:t>	</a:t>
            </a:r>
            <a:r>
              <a:rPr lang="en-US" altLang="en-US" sz="1400" dirty="0">
                <a:hlinkClick r:id="rId4"/>
              </a:rPr>
              <a:t>CoxVendor@infomart-usa.com</a:t>
            </a:r>
            <a:r>
              <a:rPr lang="en-US" altLang="en-US" sz="1400" dirty="0"/>
              <a:t> </a:t>
            </a:r>
          </a:p>
          <a:p>
            <a:pPr algn="ctr">
              <a:buFont typeface="Wingdings" panose="05000000000000000000" pitchFamily="2" charset="2"/>
              <a:buNone/>
            </a:pPr>
            <a:endParaRPr lang="en-US" altLang="en-US" sz="1400" dirty="0">
              <a:latin typeface="Calibri" panose="020F0502020204030204" pitchFamily="34" charset="0"/>
            </a:endParaRPr>
          </a:p>
        </p:txBody>
      </p:sp>
    </p:spTree>
    <p:extLst>
      <p:ext uri="{BB962C8B-B14F-4D97-AF65-F5344CB8AC3E}">
        <p14:creationId xmlns:p14="http://schemas.microsoft.com/office/powerpoint/2010/main" val="36027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err="1">
                <a:solidFill>
                  <a:schemeClr val="bg1"/>
                </a:solidFill>
              </a:rPr>
              <a:t>WebASAP</a:t>
            </a:r>
            <a:r>
              <a:rPr lang="en-US" dirty="0">
                <a:solidFill>
                  <a:schemeClr val="bg1"/>
                </a:solidFill>
              </a:rPr>
              <a:t> Login</a:t>
            </a:r>
          </a:p>
        </p:txBody>
      </p:sp>
      <p:pic>
        <p:nvPicPr>
          <p:cNvPr id="2" name="Picture 1"/>
          <p:cNvPicPr>
            <a:picLocks noChangeAspect="1"/>
          </p:cNvPicPr>
          <p:nvPr/>
        </p:nvPicPr>
        <p:blipFill>
          <a:blip r:embed="rId3"/>
          <a:stretch>
            <a:fillRect/>
          </a:stretch>
        </p:blipFill>
        <p:spPr>
          <a:xfrm>
            <a:off x="1092372" y="2362200"/>
            <a:ext cx="3593928" cy="3657600"/>
          </a:xfrm>
          <a:prstGeom prst="rect">
            <a:avLst/>
          </a:prstGeom>
          <a:ln>
            <a:solidFill>
              <a:schemeClr val="tx2"/>
            </a:solidFill>
          </a:ln>
        </p:spPr>
      </p:pic>
      <p:sp>
        <p:nvSpPr>
          <p:cNvPr id="5" name="Rectangle 3"/>
          <p:cNvSpPr txBox="1">
            <a:spLocks noChangeArrowheads="1"/>
          </p:cNvSpPr>
          <p:nvPr/>
        </p:nvSpPr>
        <p:spPr>
          <a:xfrm>
            <a:off x="6096000" y="2819400"/>
            <a:ext cx="2133600" cy="2031325"/>
          </a:xfrm>
          <a:prstGeom prst="rect">
            <a:avLst/>
          </a:prstGeom>
          <a:solidFill>
            <a:srgbClr val="C4D600">
              <a:alpha val="62353"/>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You will be prompted to provide your user ID, password &amp; account number each time you log in.  Please note that the password is case-sensitive and needs to be entered exactly as it was provided.</a:t>
            </a:r>
          </a:p>
        </p:txBody>
      </p:sp>
      <p:sp>
        <p:nvSpPr>
          <p:cNvPr id="3" name="TextBox 2"/>
          <p:cNvSpPr txBox="1"/>
          <p:nvPr/>
        </p:nvSpPr>
        <p:spPr>
          <a:xfrm>
            <a:off x="2362200" y="1353234"/>
            <a:ext cx="4648200" cy="646331"/>
          </a:xfrm>
          <a:prstGeom prst="rect">
            <a:avLst/>
          </a:prstGeom>
          <a:solidFill>
            <a:schemeClr val="accent1">
              <a:lumMod val="20000"/>
              <a:lumOff val="80000"/>
              <a:alpha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WebASAP</a:t>
            </a:r>
            <a:r>
              <a:rPr lang="en-US" dirty="0"/>
              <a:t> Address</a:t>
            </a:r>
          </a:p>
          <a:p>
            <a:r>
              <a:rPr lang="en-US" dirty="0">
                <a:hlinkClick r:id="rId4"/>
              </a:rPr>
              <a:t>https://www.infomart-usa.com/webasap/</a:t>
            </a:r>
            <a:endParaRPr lang="en-US" dirty="0"/>
          </a:p>
        </p:txBody>
      </p:sp>
    </p:spTree>
    <p:extLst>
      <p:ext uri="{BB962C8B-B14F-4D97-AF65-F5344CB8AC3E}">
        <p14:creationId xmlns:p14="http://schemas.microsoft.com/office/powerpoint/2010/main" val="327693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Permissible Purpose</a:t>
            </a:r>
          </a:p>
        </p:txBody>
      </p:sp>
      <p:pic>
        <p:nvPicPr>
          <p:cNvPr id="10" name="Picture 9"/>
          <p:cNvPicPr/>
          <p:nvPr/>
        </p:nvPicPr>
        <p:blipFill rotWithShape="1">
          <a:blip r:embed="rId3"/>
          <a:srcRect l="1085" t="11974" r="1973" b="40130"/>
          <a:stretch/>
        </p:blipFill>
        <p:spPr bwMode="auto">
          <a:xfrm>
            <a:off x="228600" y="1295400"/>
            <a:ext cx="8686800" cy="3923030"/>
          </a:xfrm>
          <a:prstGeom prst="rect">
            <a:avLst/>
          </a:prstGeom>
          <a:ln>
            <a:solidFill>
              <a:schemeClr val="tx2"/>
            </a:solidFill>
          </a:ln>
          <a:extLst>
            <a:ext uri="{53640926-AAD7-44D8-BBD7-CCE9431645EC}">
              <a14:shadowObscured xmlns:a14="http://schemas.microsoft.com/office/drawing/2010/main"/>
            </a:ext>
          </a:extLst>
        </p:spPr>
      </p:pic>
      <p:sp>
        <p:nvSpPr>
          <p:cNvPr id="6" name="Rectangle 3"/>
          <p:cNvSpPr txBox="1">
            <a:spLocks noChangeArrowheads="1"/>
          </p:cNvSpPr>
          <p:nvPr/>
        </p:nvSpPr>
        <p:spPr>
          <a:xfrm>
            <a:off x="1524000" y="5242560"/>
            <a:ext cx="6324600" cy="954107"/>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1 out of each 5 times you log in, you will be required to agree to a Certification of Permissible Purpose and Intent of Use. This is where you confirm that you will only be running background checks for the reasons you stated when signing up for an account.  Click </a:t>
            </a:r>
            <a:r>
              <a:rPr lang="en-US" altLang="en-US" sz="1400" b="1" dirty="0">
                <a:latin typeface="Calibri" panose="020F0502020204030204" pitchFamily="34" charset="0"/>
              </a:rPr>
              <a:t>I Agree </a:t>
            </a:r>
            <a:r>
              <a:rPr lang="en-US" altLang="en-US" sz="1400" dirty="0">
                <a:latin typeface="Calibri" panose="020F0502020204030204" pitchFamily="34" charset="0"/>
              </a:rPr>
              <a:t>to continue.</a:t>
            </a:r>
          </a:p>
        </p:txBody>
      </p:sp>
    </p:spTree>
    <p:extLst>
      <p:ext uri="{BB962C8B-B14F-4D97-AF65-F5344CB8AC3E}">
        <p14:creationId xmlns:p14="http://schemas.microsoft.com/office/powerpoint/2010/main" val="17494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Update/Change Password</a:t>
            </a:r>
          </a:p>
        </p:txBody>
      </p:sp>
      <p:pic>
        <p:nvPicPr>
          <p:cNvPr id="3" name="Picture 2"/>
          <p:cNvPicPr/>
          <p:nvPr/>
        </p:nvPicPr>
        <p:blipFill rotWithShape="1">
          <a:blip r:embed="rId2"/>
          <a:srcRect l="3478" t="14894" r="4251" b="12101"/>
          <a:stretch/>
        </p:blipFill>
        <p:spPr bwMode="auto">
          <a:xfrm>
            <a:off x="228600" y="1143000"/>
            <a:ext cx="8791575" cy="4876800"/>
          </a:xfrm>
          <a:prstGeom prst="rect">
            <a:avLst/>
          </a:prstGeom>
          <a:ln>
            <a:solidFill>
              <a:schemeClr val="tx1"/>
            </a:solidFill>
          </a:ln>
          <a:extLst>
            <a:ext uri="{53640926-AAD7-44D8-BBD7-CCE9431645EC}">
              <a14:shadowObscured xmlns:a14="http://schemas.microsoft.com/office/drawing/2010/main"/>
            </a:ext>
          </a:extLst>
        </p:spPr>
      </p:pic>
      <p:sp>
        <p:nvSpPr>
          <p:cNvPr id="4" name="Rectangle 3"/>
          <p:cNvSpPr txBox="1">
            <a:spLocks noChangeArrowheads="1"/>
          </p:cNvSpPr>
          <p:nvPr/>
        </p:nvSpPr>
        <p:spPr>
          <a:xfrm>
            <a:off x="1676400" y="5652293"/>
            <a:ext cx="5715000" cy="519907"/>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To update/change your password, click on the arrow next to your User ID in the upper right corner and select </a:t>
            </a:r>
            <a:r>
              <a:rPr lang="en-US" altLang="en-US" sz="1400" b="1" dirty="0">
                <a:latin typeface="Calibri" panose="020F0502020204030204" pitchFamily="34" charset="0"/>
              </a:rPr>
              <a:t>User Profile</a:t>
            </a:r>
            <a:r>
              <a:rPr lang="en-US" altLang="en-US" sz="1400" dirty="0">
                <a:latin typeface="Calibri" panose="020F0502020204030204" pitchFamily="34" charset="0"/>
              </a:rPr>
              <a:t>.</a:t>
            </a:r>
          </a:p>
        </p:txBody>
      </p:sp>
      <p:sp>
        <p:nvSpPr>
          <p:cNvPr id="5" name="Rectangle: Rounded Corners 4"/>
          <p:cNvSpPr/>
          <p:nvPr/>
        </p:nvSpPr>
        <p:spPr>
          <a:xfrm>
            <a:off x="7010400" y="2057400"/>
            <a:ext cx="1600200"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7619999" y="1219200"/>
            <a:ext cx="990601"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55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Update/Change Password</a:t>
            </a:r>
          </a:p>
        </p:txBody>
      </p:sp>
      <p:pic>
        <p:nvPicPr>
          <p:cNvPr id="5" name="Picture 4"/>
          <p:cNvPicPr/>
          <p:nvPr/>
        </p:nvPicPr>
        <p:blipFill rotWithShape="1">
          <a:blip r:embed="rId2"/>
          <a:srcRect l="3575" t="15160" r="5991" b="18351"/>
          <a:stretch/>
        </p:blipFill>
        <p:spPr bwMode="auto">
          <a:xfrm>
            <a:off x="152400" y="1143000"/>
            <a:ext cx="8915400" cy="4762500"/>
          </a:xfrm>
          <a:prstGeom prst="rect">
            <a:avLst/>
          </a:prstGeom>
          <a:ln>
            <a:solidFill>
              <a:schemeClr val="tx1"/>
            </a:solidFill>
          </a:ln>
          <a:extLst>
            <a:ext uri="{53640926-AAD7-44D8-BBD7-CCE9431645EC}">
              <a14:shadowObscured xmlns:a14="http://schemas.microsoft.com/office/drawing/2010/main"/>
            </a:ext>
          </a:extLst>
        </p:spPr>
      </p:pic>
      <p:sp>
        <p:nvSpPr>
          <p:cNvPr id="6" name="Rectangle: Rounded Corners 5"/>
          <p:cNvSpPr/>
          <p:nvPr/>
        </p:nvSpPr>
        <p:spPr>
          <a:xfrm>
            <a:off x="4495800" y="4572000"/>
            <a:ext cx="2971800"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1974574" y="5537993"/>
            <a:ext cx="5715000" cy="954107"/>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You can then enter in a new password and confirm. Please note that the password must be at least 6 characters long and consist of a combination of letters, numbers and one special character, such as an exclamation point. </a:t>
            </a:r>
          </a:p>
        </p:txBody>
      </p:sp>
    </p:spTree>
    <p:extLst>
      <p:ext uri="{BB962C8B-B14F-4D97-AF65-F5344CB8AC3E}">
        <p14:creationId xmlns:p14="http://schemas.microsoft.com/office/powerpoint/2010/main" val="358965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Update/Change Password</a:t>
            </a:r>
          </a:p>
        </p:txBody>
      </p:sp>
      <p:pic>
        <p:nvPicPr>
          <p:cNvPr id="3" name="Picture 2"/>
          <p:cNvPicPr/>
          <p:nvPr/>
        </p:nvPicPr>
        <p:blipFill rotWithShape="1">
          <a:blip r:embed="rId2"/>
          <a:srcRect l="20193" t="26463" r="6377" b="9441"/>
          <a:stretch/>
        </p:blipFill>
        <p:spPr bwMode="auto">
          <a:xfrm>
            <a:off x="952500" y="1133475"/>
            <a:ext cx="7239000" cy="4591050"/>
          </a:xfrm>
          <a:prstGeom prst="rect">
            <a:avLst/>
          </a:prstGeom>
          <a:ln>
            <a:solidFill>
              <a:schemeClr val="tx1"/>
            </a:solidFill>
          </a:ln>
          <a:extLst>
            <a:ext uri="{53640926-AAD7-44D8-BBD7-CCE9431645EC}">
              <a14:shadowObscured xmlns:a14="http://schemas.microsoft.com/office/drawing/2010/main"/>
            </a:ext>
          </a:extLst>
        </p:spPr>
      </p:pic>
      <p:sp>
        <p:nvSpPr>
          <p:cNvPr id="4" name="Rectangle 3"/>
          <p:cNvSpPr txBox="1">
            <a:spLocks noChangeArrowheads="1"/>
          </p:cNvSpPr>
          <p:nvPr/>
        </p:nvSpPr>
        <p:spPr>
          <a:xfrm>
            <a:off x="2743200" y="5498068"/>
            <a:ext cx="5715000" cy="523220"/>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Once you have entered in your new password, select </a:t>
            </a:r>
            <a:r>
              <a:rPr lang="en-US" altLang="en-US" sz="1400" b="1" dirty="0">
                <a:latin typeface="Calibri" panose="020F0502020204030204" pitchFamily="34" charset="0"/>
              </a:rPr>
              <a:t>Save</a:t>
            </a:r>
            <a:r>
              <a:rPr lang="en-US" altLang="en-US" sz="1400" dirty="0">
                <a:latin typeface="Calibri" panose="020F0502020204030204" pitchFamily="34" charset="0"/>
              </a:rPr>
              <a:t> at the bottom of the page.</a:t>
            </a:r>
          </a:p>
        </p:txBody>
      </p:sp>
      <p:sp>
        <p:nvSpPr>
          <p:cNvPr id="5" name="Rectangle: Rounded Corners 4"/>
          <p:cNvSpPr/>
          <p:nvPr/>
        </p:nvSpPr>
        <p:spPr>
          <a:xfrm>
            <a:off x="1143000" y="5107128"/>
            <a:ext cx="1333500" cy="390939"/>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20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Homepage/Status</a:t>
            </a:r>
          </a:p>
        </p:txBody>
      </p:sp>
      <p:pic>
        <p:nvPicPr>
          <p:cNvPr id="8" name="Picture 7"/>
          <p:cNvPicPr/>
          <p:nvPr/>
        </p:nvPicPr>
        <p:blipFill rotWithShape="1">
          <a:blip r:embed="rId3"/>
          <a:srcRect l="1083" t="15956" r="2417" b="16919"/>
          <a:stretch/>
        </p:blipFill>
        <p:spPr bwMode="auto">
          <a:xfrm>
            <a:off x="228600" y="1675368"/>
            <a:ext cx="8686800" cy="3660140"/>
          </a:xfrm>
          <a:prstGeom prst="rect">
            <a:avLst/>
          </a:prstGeom>
          <a:ln>
            <a:solidFill>
              <a:schemeClr val="tx2"/>
            </a:solidFill>
          </a:ln>
          <a:extLst>
            <a:ext uri="{53640926-AAD7-44D8-BBD7-CCE9431645EC}">
              <a14:shadowObscured xmlns:a14="http://schemas.microsoft.com/office/drawing/2010/main"/>
            </a:ext>
          </a:extLst>
        </p:spPr>
      </p:pic>
      <p:sp>
        <p:nvSpPr>
          <p:cNvPr id="10" name="Rectangle 3"/>
          <p:cNvSpPr txBox="1">
            <a:spLocks noChangeArrowheads="1"/>
          </p:cNvSpPr>
          <p:nvPr/>
        </p:nvSpPr>
        <p:spPr>
          <a:xfrm>
            <a:off x="1600200" y="2209800"/>
            <a:ext cx="2057400" cy="1600438"/>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To send your candidate an invitation to complete their background order, select ASAP Connect on the left side of the  home screen</a:t>
            </a:r>
          </a:p>
        </p:txBody>
      </p:sp>
      <p:sp>
        <p:nvSpPr>
          <p:cNvPr id="11" name="Rectangle: Rounded Corners 10"/>
          <p:cNvSpPr/>
          <p:nvPr/>
        </p:nvSpPr>
        <p:spPr>
          <a:xfrm>
            <a:off x="381000" y="3200400"/>
            <a:ext cx="762000" cy="197925"/>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60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Package Selection</a:t>
            </a:r>
          </a:p>
        </p:txBody>
      </p:sp>
      <p:sp>
        <p:nvSpPr>
          <p:cNvPr id="11" name="Rectangle 3"/>
          <p:cNvSpPr txBox="1">
            <a:spLocks noChangeArrowheads="1"/>
          </p:cNvSpPr>
          <p:nvPr/>
        </p:nvSpPr>
        <p:spPr>
          <a:xfrm>
            <a:off x="5410200" y="4191000"/>
            <a:ext cx="3581400" cy="738664"/>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Choose the appropriate package you want to send to your candidate by clicking on the package name from the dropdown.</a:t>
            </a:r>
          </a:p>
        </p:txBody>
      </p:sp>
      <p:pic>
        <p:nvPicPr>
          <p:cNvPr id="13" name="Picture 12"/>
          <p:cNvPicPr/>
          <p:nvPr/>
        </p:nvPicPr>
        <p:blipFill rotWithShape="1">
          <a:blip r:embed="rId3"/>
          <a:srcRect l="298" t="10866" r="1292" b="62211"/>
          <a:stretch/>
        </p:blipFill>
        <p:spPr bwMode="auto">
          <a:xfrm>
            <a:off x="533400" y="1924050"/>
            <a:ext cx="8023225" cy="2266950"/>
          </a:xfrm>
          <a:prstGeom prst="rect">
            <a:avLst/>
          </a:prstGeom>
          <a:ln>
            <a:solidFill>
              <a:schemeClr val="accent1"/>
            </a:solidFill>
          </a:ln>
          <a:extLst>
            <a:ext uri="{53640926-AAD7-44D8-BBD7-CCE9431645EC}">
              <a14:shadowObscured xmlns:a14="http://schemas.microsoft.com/office/drawing/2010/main"/>
            </a:ext>
          </a:extLst>
        </p:spPr>
      </p:pic>
      <p:sp>
        <p:nvSpPr>
          <p:cNvPr id="14" name="Rectangle: Rounded Corners 13"/>
          <p:cNvSpPr/>
          <p:nvPr/>
        </p:nvSpPr>
        <p:spPr>
          <a:xfrm>
            <a:off x="838200" y="3733801"/>
            <a:ext cx="1066800" cy="4572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42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Invitations</a:t>
            </a:r>
          </a:p>
        </p:txBody>
      </p:sp>
      <p:pic>
        <p:nvPicPr>
          <p:cNvPr id="10" name="Picture 9"/>
          <p:cNvPicPr/>
          <p:nvPr/>
        </p:nvPicPr>
        <p:blipFill rotWithShape="1">
          <a:blip r:embed="rId3"/>
          <a:srcRect l="895" t="11058" r="5661" b="27307"/>
          <a:stretch/>
        </p:blipFill>
        <p:spPr bwMode="auto">
          <a:xfrm>
            <a:off x="1372552" y="1371546"/>
            <a:ext cx="6627495" cy="4514215"/>
          </a:xfrm>
          <a:prstGeom prst="rect">
            <a:avLst/>
          </a:prstGeom>
          <a:ln>
            <a:solidFill>
              <a:schemeClr val="accent1"/>
            </a:solidFill>
          </a:ln>
          <a:extLst>
            <a:ext uri="{53640926-AAD7-44D8-BBD7-CCE9431645EC}">
              <a14:shadowObscured xmlns:a14="http://schemas.microsoft.com/office/drawing/2010/main"/>
            </a:ext>
          </a:extLst>
        </p:spPr>
      </p:pic>
      <p:sp>
        <p:nvSpPr>
          <p:cNvPr id="11" name="Rectangle 3"/>
          <p:cNvSpPr txBox="1">
            <a:spLocks noChangeArrowheads="1"/>
          </p:cNvSpPr>
          <p:nvPr/>
        </p:nvSpPr>
        <p:spPr>
          <a:xfrm>
            <a:off x="5905500" y="2362200"/>
            <a:ext cx="2971800" cy="2634567"/>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endParaRPr lang="en-US" altLang="en-US" sz="1400" dirty="0">
              <a:latin typeface="Calibri" panose="020F0502020204030204" pitchFamily="34" charset="0"/>
            </a:endParaRPr>
          </a:p>
          <a:p>
            <a:pPr marL="0" indent="0">
              <a:buFont typeface="Wingdings" panose="05000000000000000000" pitchFamily="2" charset="2"/>
              <a:buNone/>
            </a:pPr>
            <a:r>
              <a:rPr lang="en-US" altLang="en-US" sz="1400" dirty="0">
                <a:latin typeface="Calibri" panose="020F0502020204030204" pitchFamily="34" charset="0"/>
              </a:rPr>
              <a:t>The </a:t>
            </a:r>
            <a:r>
              <a:rPr lang="en-US" altLang="en-US" sz="1400" b="1" dirty="0">
                <a:latin typeface="Calibri" panose="020F0502020204030204" pitchFamily="34" charset="0"/>
              </a:rPr>
              <a:t>Invitations</a:t>
            </a:r>
            <a:r>
              <a:rPr lang="en-US" altLang="en-US" sz="1400" dirty="0">
                <a:latin typeface="Calibri" panose="020F0502020204030204" pitchFamily="34" charset="0"/>
              </a:rPr>
              <a:t> section will need to be completed with the candidate’s first name, last name, and email address. Click </a:t>
            </a:r>
            <a:r>
              <a:rPr lang="en-US" altLang="en-US" sz="1400" b="1" dirty="0">
                <a:latin typeface="Calibri" panose="020F0502020204030204" pitchFamily="34" charset="0"/>
              </a:rPr>
              <a:t>Send Invitation.</a:t>
            </a:r>
          </a:p>
          <a:p>
            <a:pPr marL="0" indent="0">
              <a:buFont typeface="Wingdings" panose="05000000000000000000" pitchFamily="2" charset="2"/>
              <a:buNone/>
            </a:pPr>
            <a:endParaRPr lang="en-US" altLang="en-US" sz="1400" b="1" dirty="0">
              <a:latin typeface="Calibri" panose="020F0502020204030204" pitchFamily="34" charset="0"/>
            </a:endParaRPr>
          </a:p>
          <a:p>
            <a:pPr marL="0" indent="0">
              <a:buFont typeface="Wingdings" panose="05000000000000000000" pitchFamily="2" charset="2"/>
              <a:buNone/>
            </a:pPr>
            <a:r>
              <a:rPr lang="en-US" altLang="en-US" sz="1400" dirty="0">
                <a:latin typeface="Calibri" panose="020F0502020204030204" pitchFamily="34" charset="0"/>
              </a:rPr>
              <a:t>Your candidate will receive an email invitation to complete the background check application,  online consent, and drug scheduling.  </a:t>
            </a:r>
          </a:p>
          <a:p>
            <a:pPr marL="91440" indent="0">
              <a:buFont typeface="Wingdings" panose="05000000000000000000" pitchFamily="2" charset="2"/>
              <a:buNone/>
            </a:pPr>
            <a:endParaRPr lang="en-US" altLang="en-US" sz="1400" dirty="0">
              <a:latin typeface="Calibri" panose="020F0502020204030204" pitchFamily="34" charset="0"/>
            </a:endParaRPr>
          </a:p>
        </p:txBody>
      </p:sp>
      <p:sp>
        <p:nvSpPr>
          <p:cNvPr id="12" name="Rectangle: Rounded Corners 11"/>
          <p:cNvSpPr/>
          <p:nvPr/>
        </p:nvSpPr>
        <p:spPr>
          <a:xfrm>
            <a:off x="1366124" y="4572000"/>
            <a:ext cx="3967875" cy="753695"/>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671727"/>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6082</TotalTime>
  <Words>465</Words>
  <Application>Microsoft Office PowerPoint</Application>
  <PresentationFormat>On-screen Show (4:3)</PresentationFormat>
  <Paragraphs>65</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Default Theme</vt:lpstr>
      <vt:lpstr>PowerPoint Presentation</vt:lpstr>
      <vt:lpstr>WebASAP Login</vt:lpstr>
      <vt:lpstr>Permissible Purpose</vt:lpstr>
      <vt:lpstr>Update/Change Password</vt:lpstr>
      <vt:lpstr>Update/Change Password</vt:lpstr>
      <vt:lpstr>Update/Change Password</vt:lpstr>
      <vt:lpstr>Homepage/Status</vt:lpstr>
      <vt:lpstr>Package Selection</vt:lpstr>
      <vt:lpstr>Invitations</vt:lpstr>
      <vt:lpstr>Drug Screening ePassport</vt:lpstr>
      <vt:lpstr>Homepage/Status</vt:lpstr>
      <vt:lpstr>Homepage/Status</vt:lpstr>
      <vt:lpstr>View/Email Results</vt:lpstr>
      <vt:lpstr>Applicant Profile</vt:lpstr>
      <vt:lpstr>Contact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Screening Solutions</dc:title>
  <dc:creator>mdailey</dc:creator>
  <cp:lastModifiedBy>Briona Brooks</cp:lastModifiedBy>
  <cp:revision>209</cp:revision>
  <cp:lastPrinted>2016-05-25T18:06:17Z</cp:lastPrinted>
  <dcterms:created xsi:type="dcterms:W3CDTF">2013-11-15T21:01:59Z</dcterms:created>
  <dcterms:modified xsi:type="dcterms:W3CDTF">2017-05-31T19:57:45Z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