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415" r:id="rId2"/>
    <p:sldId id="351" r:id="rId3"/>
    <p:sldId id="352" r:id="rId4"/>
    <p:sldId id="412" r:id="rId5"/>
    <p:sldId id="413" r:id="rId6"/>
    <p:sldId id="414" r:id="rId7"/>
    <p:sldId id="385" r:id="rId8"/>
    <p:sldId id="375" r:id="rId9"/>
    <p:sldId id="353" r:id="rId10"/>
    <p:sldId id="354" r:id="rId11"/>
    <p:sldId id="376" r:id="rId12"/>
    <p:sldId id="355" r:id="rId13"/>
    <p:sldId id="379" r:id="rId14"/>
    <p:sldId id="395" r:id="rId15"/>
    <p:sldId id="380" r:id="rId16"/>
    <p:sldId id="356" r:id="rId17"/>
    <p:sldId id="381" r:id="rId18"/>
    <p:sldId id="373" r:id="rId19"/>
    <p:sldId id="396" r:id="rId20"/>
    <p:sldId id="384" r:id="rId21"/>
    <p:sldId id="403" r:id="rId22"/>
    <p:sldId id="390" r:id="rId23"/>
    <p:sldId id="391" r:id="rId24"/>
    <p:sldId id="393" r:id="rId25"/>
    <p:sldId id="394" r:id="rId26"/>
    <p:sldId id="397" r:id="rId27"/>
    <p:sldId id="398" r:id="rId28"/>
    <p:sldId id="358" r:id="rId29"/>
    <p:sldId id="400"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03D910-D9DE-4D53-9D0D-32900BB1D990}">
          <p14:sldIdLst>
            <p14:sldId id="415"/>
            <p14:sldId id="351"/>
          </p14:sldIdLst>
        </p14:section>
        <p14:section name="Untitled Section" id="{AA170B8C-8023-4869-B37C-0D3FF7692666}">
          <p14:sldIdLst>
            <p14:sldId id="352"/>
            <p14:sldId id="412"/>
            <p14:sldId id="413"/>
            <p14:sldId id="414"/>
            <p14:sldId id="385"/>
            <p14:sldId id="375"/>
            <p14:sldId id="353"/>
            <p14:sldId id="354"/>
            <p14:sldId id="376"/>
            <p14:sldId id="355"/>
            <p14:sldId id="379"/>
            <p14:sldId id="395"/>
            <p14:sldId id="380"/>
            <p14:sldId id="356"/>
            <p14:sldId id="381"/>
            <p14:sldId id="373"/>
            <p14:sldId id="396"/>
            <p14:sldId id="384"/>
            <p14:sldId id="403"/>
            <p14:sldId id="390"/>
            <p14:sldId id="391"/>
            <p14:sldId id="393"/>
            <p14:sldId id="394"/>
            <p14:sldId id="397"/>
            <p14:sldId id="398"/>
            <p14:sldId id="358"/>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B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891" autoAdjust="0"/>
  </p:normalViewPr>
  <p:slideViewPr>
    <p:cSldViewPr>
      <p:cViewPr varScale="1">
        <p:scale>
          <a:sx n="96" d="100"/>
          <a:sy n="96" d="100"/>
        </p:scale>
        <p:origin x="204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C8F19A7-477B-4043-857D-00A1917313C7}" type="datetimeFigureOut">
              <a:rPr lang="en-US" smtClean="0"/>
              <a:pPr/>
              <a:t>4/14/2017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7CD945C-D351-44E9-AB8D-D236BAD4A0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C2AEDA-24B5-4F0F-B853-7C33F5CDAFC5}" type="datetimeFigureOut">
              <a:rPr lang="en-US" smtClean="0"/>
              <a:pPr/>
              <a:t>4/14/2017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DE9E5EE-990F-4C4B-8B56-8416C1E1F5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9E5EE-990F-4C4B-8B56-8416C1E1F5D3}" type="slidenum">
              <a:rPr lang="en-US" smtClean="0"/>
              <a:pPr/>
              <a:t>1</a:t>
            </a:fld>
            <a:endParaRPr lang="en-US"/>
          </a:p>
        </p:txBody>
      </p:sp>
    </p:spTree>
    <p:extLst>
      <p:ext uri="{BB962C8B-B14F-4D97-AF65-F5344CB8AC3E}">
        <p14:creationId xmlns:p14="http://schemas.microsoft.com/office/powerpoint/2010/main" val="140282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13</a:t>
            </a:fld>
            <a:endParaRPr lang="en-US"/>
          </a:p>
        </p:txBody>
      </p:sp>
    </p:spTree>
    <p:extLst>
      <p:ext uri="{BB962C8B-B14F-4D97-AF65-F5344CB8AC3E}">
        <p14:creationId xmlns:p14="http://schemas.microsoft.com/office/powerpoint/2010/main" val="304799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14</a:t>
            </a:fld>
            <a:endParaRPr lang="en-US"/>
          </a:p>
        </p:txBody>
      </p:sp>
    </p:spTree>
    <p:extLst>
      <p:ext uri="{BB962C8B-B14F-4D97-AF65-F5344CB8AC3E}">
        <p14:creationId xmlns:p14="http://schemas.microsoft.com/office/powerpoint/2010/main" val="292546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15</a:t>
            </a:fld>
            <a:endParaRPr lang="en-US"/>
          </a:p>
        </p:txBody>
      </p:sp>
    </p:spTree>
    <p:extLst>
      <p:ext uri="{BB962C8B-B14F-4D97-AF65-F5344CB8AC3E}">
        <p14:creationId xmlns:p14="http://schemas.microsoft.com/office/powerpoint/2010/main" val="427100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16</a:t>
            </a:fld>
            <a:endParaRPr lang="en-US"/>
          </a:p>
        </p:txBody>
      </p:sp>
    </p:spTree>
    <p:extLst>
      <p:ext uri="{BB962C8B-B14F-4D97-AF65-F5344CB8AC3E}">
        <p14:creationId xmlns:p14="http://schemas.microsoft.com/office/powerpoint/2010/main" val="114632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17</a:t>
            </a:fld>
            <a:endParaRPr lang="en-US"/>
          </a:p>
        </p:txBody>
      </p:sp>
    </p:spTree>
    <p:extLst>
      <p:ext uri="{BB962C8B-B14F-4D97-AF65-F5344CB8AC3E}">
        <p14:creationId xmlns:p14="http://schemas.microsoft.com/office/powerpoint/2010/main" val="917226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18</a:t>
            </a:fld>
            <a:endParaRPr lang="en-US"/>
          </a:p>
        </p:txBody>
      </p:sp>
    </p:spTree>
    <p:extLst>
      <p:ext uri="{BB962C8B-B14F-4D97-AF65-F5344CB8AC3E}">
        <p14:creationId xmlns:p14="http://schemas.microsoft.com/office/powerpoint/2010/main" val="304585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19</a:t>
            </a:fld>
            <a:endParaRPr lang="en-US"/>
          </a:p>
        </p:txBody>
      </p:sp>
    </p:spTree>
    <p:extLst>
      <p:ext uri="{BB962C8B-B14F-4D97-AF65-F5344CB8AC3E}">
        <p14:creationId xmlns:p14="http://schemas.microsoft.com/office/powerpoint/2010/main" val="365443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20</a:t>
            </a:fld>
            <a:endParaRPr lang="en-US"/>
          </a:p>
        </p:txBody>
      </p:sp>
    </p:spTree>
    <p:extLst>
      <p:ext uri="{BB962C8B-B14F-4D97-AF65-F5344CB8AC3E}">
        <p14:creationId xmlns:p14="http://schemas.microsoft.com/office/powerpoint/2010/main" val="322442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21</a:t>
            </a:fld>
            <a:endParaRPr lang="en-US"/>
          </a:p>
        </p:txBody>
      </p:sp>
    </p:spTree>
    <p:extLst>
      <p:ext uri="{BB962C8B-B14F-4D97-AF65-F5344CB8AC3E}">
        <p14:creationId xmlns:p14="http://schemas.microsoft.com/office/powerpoint/2010/main" val="172179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22</a:t>
            </a:fld>
            <a:endParaRPr lang="en-US"/>
          </a:p>
        </p:txBody>
      </p:sp>
    </p:spTree>
    <p:extLst>
      <p:ext uri="{BB962C8B-B14F-4D97-AF65-F5344CB8AC3E}">
        <p14:creationId xmlns:p14="http://schemas.microsoft.com/office/powerpoint/2010/main" val="283408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a:t>
            </a:fld>
            <a:endParaRPr lang="en-US"/>
          </a:p>
        </p:txBody>
      </p:sp>
    </p:spTree>
    <p:extLst>
      <p:ext uri="{BB962C8B-B14F-4D97-AF65-F5344CB8AC3E}">
        <p14:creationId xmlns:p14="http://schemas.microsoft.com/office/powerpoint/2010/main" val="126070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23</a:t>
            </a:fld>
            <a:endParaRPr lang="en-US"/>
          </a:p>
        </p:txBody>
      </p:sp>
    </p:spTree>
    <p:extLst>
      <p:ext uri="{BB962C8B-B14F-4D97-AF65-F5344CB8AC3E}">
        <p14:creationId xmlns:p14="http://schemas.microsoft.com/office/powerpoint/2010/main" val="198118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24</a:t>
            </a:fld>
            <a:endParaRPr lang="en-US"/>
          </a:p>
        </p:txBody>
      </p:sp>
    </p:spTree>
    <p:extLst>
      <p:ext uri="{BB962C8B-B14F-4D97-AF65-F5344CB8AC3E}">
        <p14:creationId xmlns:p14="http://schemas.microsoft.com/office/powerpoint/2010/main" val="225024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25</a:t>
            </a:fld>
            <a:endParaRPr lang="en-US"/>
          </a:p>
        </p:txBody>
      </p:sp>
    </p:spTree>
    <p:extLst>
      <p:ext uri="{BB962C8B-B14F-4D97-AF65-F5344CB8AC3E}">
        <p14:creationId xmlns:p14="http://schemas.microsoft.com/office/powerpoint/2010/main" val="164607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26</a:t>
            </a:fld>
            <a:endParaRPr lang="en-US"/>
          </a:p>
        </p:txBody>
      </p:sp>
    </p:spTree>
    <p:extLst>
      <p:ext uri="{BB962C8B-B14F-4D97-AF65-F5344CB8AC3E}">
        <p14:creationId xmlns:p14="http://schemas.microsoft.com/office/powerpoint/2010/main" val="4221971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27</a:t>
            </a:fld>
            <a:endParaRPr lang="en-US"/>
          </a:p>
        </p:txBody>
      </p:sp>
    </p:spTree>
    <p:extLst>
      <p:ext uri="{BB962C8B-B14F-4D97-AF65-F5344CB8AC3E}">
        <p14:creationId xmlns:p14="http://schemas.microsoft.com/office/powerpoint/2010/main" val="190991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28</a:t>
            </a:fld>
            <a:endParaRPr lang="en-US"/>
          </a:p>
        </p:txBody>
      </p:sp>
    </p:spTree>
    <p:extLst>
      <p:ext uri="{BB962C8B-B14F-4D97-AF65-F5344CB8AC3E}">
        <p14:creationId xmlns:p14="http://schemas.microsoft.com/office/powerpoint/2010/main" val="2829025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29</a:t>
            </a:fld>
            <a:endParaRPr lang="en-US"/>
          </a:p>
        </p:txBody>
      </p:sp>
    </p:spTree>
    <p:extLst>
      <p:ext uri="{BB962C8B-B14F-4D97-AF65-F5344CB8AC3E}">
        <p14:creationId xmlns:p14="http://schemas.microsoft.com/office/powerpoint/2010/main" val="358572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3</a:t>
            </a:fld>
            <a:endParaRPr lang="en-US"/>
          </a:p>
        </p:txBody>
      </p:sp>
    </p:spTree>
    <p:extLst>
      <p:ext uri="{BB962C8B-B14F-4D97-AF65-F5344CB8AC3E}">
        <p14:creationId xmlns:p14="http://schemas.microsoft.com/office/powerpoint/2010/main" val="291523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7</a:t>
            </a:fld>
            <a:endParaRPr lang="en-US"/>
          </a:p>
        </p:txBody>
      </p:sp>
    </p:spTree>
    <p:extLst>
      <p:ext uri="{BB962C8B-B14F-4D97-AF65-F5344CB8AC3E}">
        <p14:creationId xmlns:p14="http://schemas.microsoft.com/office/powerpoint/2010/main" val="332592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8</a:t>
            </a:fld>
            <a:endParaRPr lang="en-US"/>
          </a:p>
        </p:txBody>
      </p:sp>
    </p:spTree>
    <p:extLst>
      <p:ext uri="{BB962C8B-B14F-4D97-AF65-F5344CB8AC3E}">
        <p14:creationId xmlns:p14="http://schemas.microsoft.com/office/powerpoint/2010/main" val="272082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9</a:t>
            </a:fld>
            <a:endParaRPr lang="en-US"/>
          </a:p>
        </p:txBody>
      </p:sp>
    </p:spTree>
    <p:extLst>
      <p:ext uri="{BB962C8B-B14F-4D97-AF65-F5344CB8AC3E}">
        <p14:creationId xmlns:p14="http://schemas.microsoft.com/office/powerpoint/2010/main" val="122711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10</a:t>
            </a:fld>
            <a:endParaRPr lang="en-US"/>
          </a:p>
        </p:txBody>
      </p:sp>
    </p:spTree>
    <p:extLst>
      <p:ext uri="{BB962C8B-B14F-4D97-AF65-F5344CB8AC3E}">
        <p14:creationId xmlns:p14="http://schemas.microsoft.com/office/powerpoint/2010/main" val="35646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11</a:t>
            </a:fld>
            <a:endParaRPr lang="en-US"/>
          </a:p>
        </p:txBody>
      </p:sp>
    </p:spTree>
    <p:extLst>
      <p:ext uri="{BB962C8B-B14F-4D97-AF65-F5344CB8AC3E}">
        <p14:creationId xmlns:p14="http://schemas.microsoft.com/office/powerpoint/2010/main" val="210410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12</a:t>
            </a:fld>
            <a:endParaRPr lang="en-US"/>
          </a:p>
        </p:txBody>
      </p:sp>
    </p:spTree>
    <p:extLst>
      <p:ext uri="{BB962C8B-B14F-4D97-AF65-F5344CB8AC3E}">
        <p14:creationId xmlns:p14="http://schemas.microsoft.com/office/powerpoint/2010/main" val="322427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1219200"/>
            <a:ext cx="3886200" cy="2286000"/>
          </a:xfrm>
        </p:spPr>
        <p:txBody>
          <a:bodyPr/>
          <a:lstStyle/>
          <a:p>
            <a:r>
              <a:rPr lang="en-US"/>
              <a:t>Click to edit Master title style</a:t>
            </a:r>
            <a:endParaRPr lang="en-US" dirty="0"/>
          </a:p>
        </p:txBody>
      </p:sp>
      <p:sp>
        <p:nvSpPr>
          <p:cNvPr id="3" name="Subtitle 2"/>
          <p:cNvSpPr>
            <a:spLocks noGrp="1"/>
          </p:cNvSpPr>
          <p:nvPr>
            <p:ph type="subTitle" idx="1"/>
          </p:nvPr>
        </p:nvSpPr>
        <p:spPr>
          <a:xfrm>
            <a:off x="5410200" y="3657600"/>
            <a:ext cx="32004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486400" cy="79216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6934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p:cNvPicPr>
            <a:picLocks noChangeAspect="1" noChangeArrowheads="1"/>
          </p:cNvPicPr>
          <p:nvPr/>
        </p:nvPicPr>
        <p:blipFill>
          <a:blip r:embed="rId2" cstate="print"/>
          <a:srcRect/>
          <a:stretch>
            <a:fillRect/>
          </a:stretch>
        </p:blipFill>
        <p:spPr bwMode="auto">
          <a:xfrm>
            <a:off x="-3" y="0"/>
            <a:ext cx="9168451" cy="6858000"/>
          </a:xfrm>
          <a:prstGeom prst="rect">
            <a:avLst/>
          </a:prstGeom>
          <a:noFill/>
          <a:ln w="9525">
            <a:noFill/>
            <a:miter lim="800000"/>
            <a:headEnd/>
            <a:tailEnd/>
          </a:ln>
          <a:effectLst/>
        </p:spPr>
      </p:pic>
      <p:sp>
        <p:nvSpPr>
          <p:cNvPr id="9" name="Picture Placeholder 8"/>
          <p:cNvSpPr>
            <a:spLocks noGrp="1"/>
          </p:cNvSpPr>
          <p:nvPr>
            <p:ph type="pic" sz="quarter" idx="10"/>
          </p:nvPr>
        </p:nvSpPr>
        <p:spPr>
          <a:xfrm>
            <a:off x="7580376" y="0"/>
            <a:ext cx="1572768" cy="1033272"/>
          </a:xfrm>
        </p:spPr>
        <p:txBody>
          <a:bodyPr/>
          <a:lstStyle/>
          <a:p>
            <a:r>
              <a:rPr lang="en-US" dirty="0"/>
              <a:t>Click icon to add picture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876800" y="3048000"/>
            <a:ext cx="3922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6" name="Picture 2"/>
          <p:cNvPicPr>
            <a:picLocks noChangeAspect="1" noChangeArrowheads="1"/>
          </p:cNvPicPr>
          <p:nvPr/>
        </p:nvPicPr>
        <p:blipFill>
          <a:blip r:embed="rId2" cstate="print"/>
          <a:srcRect/>
          <a:stretch>
            <a:fillRect/>
          </a:stretch>
        </p:blipFill>
        <p:spPr bwMode="auto">
          <a:xfrm>
            <a:off x="0" y="-3041"/>
            <a:ext cx="9143999" cy="6861042"/>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715962"/>
          </a:xfrm>
        </p:spPr>
        <p:txBody>
          <a:bodyPr/>
          <a:lstStyle/>
          <a:p>
            <a:r>
              <a:rPr lang="en-US"/>
              <a:t>Click to edit Master title style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1"/>
            <a:ext cx="9144000" cy="6861045"/>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hoto Bar">
    <p:spTree>
      <p:nvGrpSpPr>
        <p:cNvPr id="1" name=""/>
        <p:cNvGrpSpPr/>
        <p:nvPr/>
      </p:nvGrpSpPr>
      <p:grpSpPr>
        <a:xfrm>
          <a:off x="0" y="0"/>
          <a:ext cx="0" cy="0"/>
          <a:chOff x="0" y="0"/>
          <a:chExt cx="0" cy="0"/>
        </a:xfrm>
      </p:grpSpPr>
      <p:sp>
        <p:nvSpPr>
          <p:cNvPr id="5" name="Title 4"/>
          <p:cNvSpPr>
            <a:spLocks noGrp="1"/>
          </p:cNvSpPr>
          <p:nvPr>
            <p:ph type="title"/>
          </p:nvPr>
        </p:nvSpPr>
        <p:spPr>
          <a:xfrm>
            <a:off x="1905000" y="274638"/>
            <a:ext cx="5562600" cy="715962"/>
          </a:xfrm>
        </p:spPr>
        <p:txBody>
          <a:bodyPr/>
          <a:lstStyle/>
          <a:p>
            <a:r>
              <a:rPr lang="en-US"/>
              <a:t>Click to edit Master title style</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0" y="0"/>
            <a:ext cx="9144000" cy="6861044"/>
          </a:xfrm>
          <a:prstGeom prst="rect">
            <a:avLst/>
          </a:prstGeom>
          <a:noFill/>
          <a:ln w="9525">
            <a:noFill/>
            <a:miter lim="800000"/>
            <a:headEnd/>
            <a:tailEnd/>
          </a:ln>
          <a:effectLst/>
        </p:spPr>
      </p:pic>
      <p:sp>
        <p:nvSpPr>
          <p:cNvPr id="10" name="Picture Placeholder 9"/>
          <p:cNvSpPr>
            <a:spLocks noGrp="1"/>
          </p:cNvSpPr>
          <p:nvPr>
            <p:ph type="pic" sz="quarter" idx="10"/>
          </p:nvPr>
        </p:nvSpPr>
        <p:spPr>
          <a:xfrm>
            <a:off x="7589520" y="0"/>
            <a:ext cx="1554480" cy="1033272"/>
          </a:xfrm>
        </p:spPr>
        <p:txBody>
          <a:bodyPr/>
          <a:lstStyle/>
          <a:p>
            <a:r>
              <a:rPr lang="en-US"/>
              <a:t>Click icon to add picture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657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9"/>
          <p:cNvSpPr>
            <a:spLocks noGrp="1"/>
          </p:cNvSpPr>
          <p:nvPr>
            <p:ph sz="quarter" idx="10"/>
          </p:nvPr>
        </p:nvSpPr>
        <p:spPr>
          <a:xfrm>
            <a:off x="4343400" y="1447800"/>
            <a:ext cx="4495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a:xfrm>
            <a:off x="1905000" y="274638"/>
            <a:ext cx="6781800" cy="792162"/>
          </a:xfrm>
        </p:spPr>
        <p:txBody>
          <a:bodyPr/>
          <a:lstStyle/>
          <a:p>
            <a:r>
              <a:rPr lang="en-US"/>
              <a:t>Click to edit Master title style</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5"/>
          <p:cNvSpPr>
            <a:spLocks noGrp="1"/>
          </p:cNvSpPr>
          <p:nvPr>
            <p:ph type="title"/>
          </p:nvPr>
        </p:nvSpPr>
        <p:spPr>
          <a:xfrm>
            <a:off x="1981200" y="274638"/>
            <a:ext cx="6705600" cy="792162"/>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457200" y="12192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47A5C-69A6-47F3-8263-ABA356A0C22C}" type="datetimeFigureOut">
              <a:rPr lang="en-US" smtClean="0"/>
              <a:pPr/>
              <a:t>4/14/2017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808BF-294B-4B3E-AE46-B32BEDC661D2}" type="slidenum">
              <a:rPr lang="en-US" smtClean="0"/>
              <a:pPr/>
              <a:t>‹#›</a:t>
            </a:fld>
            <a:endParaRPr lang="en-US"/>
          </a:p>
        </p:txBody>
      </p:sp>
      <p:pic>
        <p:nvPicPr>
          <p:cNvPr id="1026" name="Picture 2"/>
          <p:cNvPicPr>
            <a:picLocks noChangeAspect="1" noChangeArrowheads="1"/>
          </p:cNvPicPr>
          <p:nvPr/>
        </p:nvPicPr>
        <p:blipFill>
          <a:blip r:embed="rId10" cstate="print"/>
          <a:srcRect/>
          <a:stretch>
            <a:fillRect/>
          </a:stretch>
        </p:blipFill>
        <p:spPr bwMode="auto">
          <a:xfrm>
            <a:off x="0" y="0"/>
            <a:ext cx="9144000" cy="686104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infomart-usa.com/webasa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mailto:CustomerService@infomart-us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1080" y="3021724"/>
            <a:ext cx="4031961" cy="1676400"/>
          </a:xfrm>
        </p:spPr>
        <p:txBody>
          <a:bodyPr>
            <a:normAutofit/>
          </a:bodyPr>
          <a:lstStyle/>
          <a:p>
            <a:r>
              <a:rPr lang="en-US" dirty="0">
                <a:solidFill>
                  <a:schemeClr val="bg1">
                    <a:lumMod val="50000"/>
                  </a:schemeClr>
                </a:solidFill>
              </a:rPr>
              <a:t>Training Demo: </a:t>
            </a:r>
          </a:p>
          <a:p>
            <a:r>
              <a:rPr lang="en-US" dirty="0">
                <a:solidFill>
                  <a:schemeClr val="bg1">
                    <a:lumMod val="50000"/>
                  </a:schemeClr>
                </a:solidFill>
              </a:rPr>
              <a:t>Mary Kay Vendor Clients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50149"/>
            <a:ext cx="2958523" cy="1171575"/>
          </a:xfrm>
          <a:prstGeom prst="rect">
            <a:avLst/>
          </a:prstGeom>
        </p:spPr>
      </p:pic>
    </p:spTree>
    <p:extLst>
      <p:ext uri="{BB962C8B-B14F-4D97-AF65-F5344CB8AC3E}">
        <p14:creationId xmlns:p14="http://schemas.microsoft.com/office/powerpoint/2010/main" val="347395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Results</a:t>
            </a:r>
          </a:p>
        </p:txBody>
      </p:sp>
      <p:pic>
        <p:nvPicPr>
          <p:cNvPr id="6" name="Picture 5"/>
          <p:cNvPicPr/>
          <p:nvPr/>
        </p:nvPicPr>
        <p:blipFill rotWithShape="1">
          <a:blip r:embed="rId3"/>
          <a:srcRect l="1096" t="12402" r="2408" b="3157"/>
          <a:stretch/>
        </p:blipFill>
        <p:spPr bwMode="auto">
          <a:xfrm>
            <a:off x="342900" y="1143000"/>
            <a:ext cx="8686800" cy="492125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762000" y="3810000"/>
            <a:ext cx="762000" cy="2286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704850" y="2091690"/>
            <a:ext cx="2571750" cy="88011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3638550" y="2133600"/>
            <a:ext cx="4819650" cy="1169551"/>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If there are multiple names that come back from the NSSS search, they will show on this screen.  Select the best match to your candidate’s name by marking </a:t>
            </a:r>
            <a:r>
              <a:rPr lang="en-US" altLang="en-US" sz="1400" b="1" dirty="0">
                <a:latin typeface="Calibri" panose="020F0502020204030204" pitchFamily="34" charset="0"/>
              </a:rPr>
              <a:t>Applicant</a:t>
            </a:r>
            <a:r>
              <a:rPr lang="en-US" altLang="en-US" sz="1400" dirty="0">
                <a:latin typeface="Calibri" panose="020F0502020204030204" pitchFamily="34" charset="0"/>
              </a:rPr>
              <a:t>.  Follow the instructions provided on the top left of this screen before continuing.</a:t>
            </a:r>
          </a:p>
        </p:txBody>
      </p:sp>
    </p:spTree>
    <p:extLst>
      <p:ext uri="{BB962C8B-B14F-4D97-AF65-F5344CB8AC3E}">
        <p14:creationId xmlns:p14="http://schemas.microsoft.com/office/powerpoint/2010/main" val="419075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Results</a:t>
            </a:r>
          </a:p>
        </p:txBody>
      </p:sp>
      <p:pic>
        <p:nvPicPr>
          <p:cNvPr id="5" name="Picture 4"/>
          <p:cNvPicPr/>
          <p:nvPr/>
        </p:nvPicPr>
        <p:blipFill rotWithShape="1">
          <a:blip r:embed="rId3"/>
          <a:srcRect l="3138" t="13303" r="2335" b="17700"/>
          <a:stretch/>
        </p:blipFill>
        <p:spPr bwMode="auto">
          <a:xfrm>
            <a:off x="342900" y="1524000"/>
            <a:ext cx="8686800" cy="410464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685800" y="3581400"/>
            <a:ext cx="228600" cy="22352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3276600" y="2057400"/>
            <a:ext cx="5334000" cy="954107"/>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More often than not, you will see the candidate’s current address on this screen.  </a:t>
            </a:r>
            <a:r>
              <a:rPr lang="en-US" altLang="en-US" sz="1400" b="1" dirty="0">
                <a:latin typeface="Calibri" panose="020F0502020204030204" pitchFamily="34" charset="0"/>
              </a:rPr>
              <a:t>Select the button </a:t>
            </a:r>
            <a:r>
              <a:rPr lang="en-US" altLang="en-US" sz="1400" dirty="0">
                <a:latin typeface="Calibri" panose="020F0502020204030204" pitchFamily="34" charset="0"/>
              </a:rPr>
              <a:t>to the left of your candidate’s current address.  If none of the addresses match, select the closest one – you will be able to modify the address later in the process.</a:t>
            </a:r>
          </a:p>
        </p:txBody>
      </p:sp>
    </p:spTree>
    <p:extLst>
      <p:ext uri="{BB962C8B-B14F-4D97-AF65-F5344CB8AC3E}">
        <p14:creationId xmlns:p14="http://schemas.microsoft.com/office/powerpoint/2010/main" val="347385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Review</a:t>
            </a:r>
          </a:p>
        </p:txBody>
      </p:sp>
      <p:pic>
        <p:nvPicPr>
          <p:cNvPr id="6" name="Picture 5"/>
          <p:cNvPicPr/>
          <p:nvPr/>
        </p:nvPicPr>
        <p:blipFill rotWithShape="1">
          <a:blip r:embed="rId3"/>
          <a:srcRect l="730" t="12740" r="1970" b="4397"/>
          <a:stretch/>
        </p:blipFill>
        <p:spPr bwMode="auto">
          <a:xfrm>
            <a:off x="342900" y="1219200"/>
            <a:ext cx="8686800" cy="478917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7818120" y="5389304"/>
            <a:ext cx="868680" cy="24949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2689860" y="4838819"/>
            <a:ext cx="4724400" cy="954107"/>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The information provided thus far will be compiled for you to review.  Click </a:t>
            </a:r>
            <a:r>
              <a:rPr lang="en-US" altLang="en-US" sz="1400" b="1" dirty="0">
                <a:latin typeface="Calibri" panose="020F0502020204030204" pitchFamily="34" charset="0"/>
              </a:rPr>
              <a:t>Finish</a:t>
            </a:r>
            <a:r>
              <a:rPr lang="en-US" altLang="en-US" sz="1400" dirty="0">
                <a:latin typeface="Calibri" panose="020F0502020204030204" pitchFamily="34" charset="0"/>
              </a:rPr>
              <a:t> if everything appears correct (again, if the address is wrong, you will be able to change it later), otherwise you can click on the </a:t>
            </a:r>
            <a:r>
              <a:rPr lang="en-US" altLang="en-US" sz="1400" b="1" dirty="0">
                <a:latin typeface="Calibri" panose="020F0502020204030204" pitchFamily="34" charset="0"/>
              </a:rPr>
              <a:t>Back</a:t>
            </a:r>
            <a:r>
              <a:rPr lang="en-US" altLang="en-US" sz="1400" dirty="0">
                <a:latin typeface="Calibri" panose="020F0502020204030204" pitchFamily="34" charset="0"/>
              </a:rPr>
              <a:t> button to make changes.</a:t>
            </a:r>
          </a:p>
        </p:txBody>
      </p:sp>
    </p:spTree>
    <p:extLst>
      <p:ext uri="{BB962C8B-B14F-4D97-AF65-F5344CB8AC3E}">
        <p14:creationId xmlns:p14="http://schemas.microsoft.com/office/powerpoint/2010/main" val="387578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Information</a:t>
            </a:r>
          </a:p>
        </p:txBody>
      </p:sp>
      <p:pic>
        <p:nvPicPr>
          <p:cNvPr id="3" name="Picture 2"/>
          <p:cNvPicPr/>
          <p:nvPr/>
        </p:nvPicPr>
        <p:blipFill rotWithShape="1">
          <a:blip r:embed="rId3"/>
          <a:srcRect l="439" t="13303" r="2409" b="4961"/>
          <a:stretch/>
        </p:blipFill>
        <p:spPr bwMode="auto">
          <a:xfrm>
            <a:off x="342900" y="1219200"/>
            <a:ext cx="8686800" cy="4731385"/>
          </a:xfrm>
          <a:prstGeom prst="rect">
            <a:avLst/>
          </a:prstGeom>
          <a:ln>
            <a:solidFill>
              <a:schemeClr val="tx2"/>
            </a:solidFill>
          </a:ln>
          <a:extLst>
            <a:ext uri="{53640926-AAD7-44D8-BBD7-CCE9431645EC}">
              <a14:shadowObscured xmlns:a14="http://schemas.microsoft.com/office/drawing/2010/main"/>
            </a:ext>
          </a:extLst>
        </p:spPr>
      </p:pic>
      <p:sp>
        <p:nvSpPr>
          <p:cNvPr id="5" name="Rectangle 3"/>
          <p:cNvSpPr txBox="1">
            <a:spLocks noChangeArrowheads="1"/>
          </p:cNvSpPr>
          <p:nvPr/>
        </p:nvSpPr>
        <p:spPr>
          <a:xfrm>
            <a:off x="533400" y="3429000"/>
            <a:ext cx="3101340" cy="1815882"/>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The identifiers you have provided thus far will be pre-populated for you on the </a:t>
            </a:r>
            <a:r>
              <a:rPr lang="en-US" altLang="en-US" sz="1400" b="1" dirty="0">
                <a:latin typeface="Calibri" panose="020F0502020204030204" pitchFamily="34" charset="0"/>
              </a:rPr>
              <a:t>Applicant Info </a:t>
            </a:r>
            <a:r>
              <a:rPr lang="en-US" altLang="en-US" sz="1400" dirty="0">
                <a:latin typeface="Calibri" panose="020F0502020204030204" pitchFamily="34" charset="0"/>
              </a:rPr>
              <a:t>screen.  If they were correct, they can be left as is, otherwise please update them as you go.  For the best results, complete each field on this page, whether required or not.  </a:t>
            </a:r>
          </a:p>
        </p:txBody>
      </p:sp>
    </p:spTree>
    <p:extLst>
      <p:ext uri="{BB962C8B-B14F-4D97-AF65-F5344CB8AC3E}">
        <p14:creationId xmlns:p14="http://schemas.microsoft.com/office/powerpoint/2010/main" val="134435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Information</a:t>
            </a:r>
          </a:p>
        </p:txBody>
      </p:sp>
      <p:pic>
        <p:nvPicPr>
          <p:cNvPr id="3" name="Picture 2"/>
          <p:cNvPicPr/>
          <p:nvPr/>
        </p:nvPicPr>
        <p:blipFill rotWithShape="1">
          <a:blip r:embed="rId3"/>
          <a:srcRect l="439" t="13303" r="2409" b="4961"/>
          <a:stretch/>
        </p:blipFill>
        <p:spPr bwMode="auto">
          <a:xfrm>
            <a:off x="342900" y="1219200"/>
            <a:ext cx="8686800" cy="4731385"/>
          </a:xfrm>
          <a:prstGeom prst="rect">
            <a:avLst/>
          </a:prstGeom>
          <a:ln>
            <a:solidFill>
              <a:schemeClr val="tx2"/>
            </a:solidFill>
          </a:ln>
          <a:extLst>
            <a:ext uri="{53640926-AAD7-44D8-BBD7-CCE9431645EC}">
              <a14:shadowObscured xmlns:a14="http://schemas.microsoft.com/office/drawing/2010/main"/>
            </a:ext>
          </a:extLst>
        </p:spPr>
      </p:pic>
      <p:sp>
        <p:nvSpPr>
          <p:cNvPr id="5" name="Rectangle: Rounded Corners 4"/>
          <p:cNvSpPr/>
          <p:nvPr/>
        </p:nvSpPr>
        <p:spPr>
          <a:xfrm>
            <a:off x="4495800" y="5029200"/>
            <a:ext cx="914400" cy="32569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3825240" y="4444424"/>
            <a:ext cx="3566160" cy="32569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533400" y="3429000"/>
            <a:ext cx="3101340" cy="1428083"/>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The </a:t>
            </a:r>
            <a:r>
              <a:rPr lang="en-US" altLang="en-US" sz="1400" b="1" dirty="0">
                <a:latin typeface="Calibri" panose="020F0502020204030204" pitchFamily="34" charset="0"/>
              </a:rPr>
              <a:t>Add Alias </a:t>
            </a:r>
            <a:r>
              <a:rPr lang="en-US" altLang="en-US" sz="1400" dirty="0">
                <a:latin typeface="Calibri" panose="020F0502020204030204" pitchFamily="34" charset="0"/>
              </a:rPr>
              <a:t>button should only be used if you want to run your check on more than one name (same goes with the maiden name above).  </a:t>
            </a:r>
          </a:p>
          <a:p>
            <a:pPr marL="91440" indent="0">
              <a:buFont typeface="Wingdings" panose="05000000000000000000" pitchFamily="2" charset="2"/>
              <a:buNone/>
            </a:pPr>
            <a:r>
              <a:rPr lang="en-US" altLang="en-US" sz="1400" dirty="0">
                <a:latin typeface="Calibri" panose="020F0502020204030204" pitchFamily="34" charset="0"/>
              </a:rPr>
              <a:t>*</a:t>
            </a:r>
            <a:r>
              <a:rPr lang="en-US" altLang="en-US" sz="1400" i="1" dirty="0">
                <a:latin typeface="Calibri" panose="020F0502020204030204" pitchFamily="34" charset="0"/>
              </a:rPr>
              <a:t>Please note that screening additional names may incur additional charges</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132193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Information</a:t>
            </a:r>
          </a:p>
        </p:txBody>
      </p:sp>
      <p:pic>
        <p:nvPicPr>
          <p:cNvPr id="6" name="Picture 5"/>
          <p:cNvPicPr/>
          <p:nvPr/>
        </p:nvPicPr>
        <p:blipFill rotWithShape="1">
          <a:blip r:embed="rId3"/>
          <a:srcRect l="997" t="13225" r="2847" b="6539"/>
          <a:stretch/>
        </p:blipFill>
        <p:spPr bwMode="auto">
          <a:xfrm>
            <a:off x="400050" y="1295400"/>
            <a:ext cx="8572500" cy="4631055"/>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3200400" y="4572000"/>
            <a:ext cx="1981200" cy="20796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962400" y="2933700"/>
            <a:ext cx="2438400" cy="2667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400050" y="1655766"/>
            <a:ext cx="3101340" cy="3194721"/>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b="1" dirty="0">
                <a:latin typeface="Calibri" panose="020F0502020204030204" pitchFamily="34" charset="0"/>
              </a:rPr>
              <a:t>Email Address </a:t>
            </a:r>
            <a:r>
              <a:rPr lang="en-US" altLang="en-US" sz="1400" dirty="0">
                <a:latin typeface="Calibri" panose="020F0502020204030204" pitchFamily="34" charset="0"/>
              </a:rPr>
              <a:t>should be that of the applicant, not the person ordering the check (unless they are the same person).</a:t>
            </a:r>
          </a:p>
          <a:p>
            <a:pPr marL="91440">
              <a:buFont typeface="Wingdings" panose="05000000000000000000" pitchFamily="2" charset="2"/>
              <a:buNone/>
            </a:pPr>
            <a:endParaRPr lang="en-US" altLang="en-US" sz="1400" dirty="0">
              <a:latin typeface="Calibri" panose="020F0502020204030204" pitchFamily="34" charset="0"/>
            </a:endParaRPr>
          </a:p>
          <a:p>
            <a:pPr marL="91440">
              <a:buFont typeface="Wingdings" panose="05000000000000000000" pitchFamily="2" charset="2"/>
              <a:buNone/>
            </a:pPr>
            <a:r>
              <a:rPr lang="en-US" altLang="en-US" sz="1400" b="1" dirty="0">
                <a:latin typeface="Calibri" panose="020F0502020204030204" pitchFamily="34" charset="0"/>
              </a:rPr>
              <a:t>  Disclosure &amp; Authorization on File </a:t>
            </a:r>
            <a:r>
              <a:rPr lang="en-US" altLang="en-US" sz="1400" dirty="0">
                <a:latin typeface="Calibri" panose="020F0502020204030204" pitchFamily="34" charset="0"/>
              </a:rPr>
              <a:t>is a mandatory field; a background check cannot legally be requested on a candidate unless that individual has completed a Disclosure &amp; Authorization form.  Select </a:t>
            </a:r>
            <a:r>
              <a:rPr lang="en-US" altLang="en-US" sz="1400" b="1" dirty="0">
                <a:latin typeface="Calibri" panose="020F0502020204030204" pitchFamily="34" charset="0"/>
              </a:rPr>
              <a:t>Yes</a:t>
            </a:r>
            <a:r>
              <a:rPr lang="en-US" altLang="en-US" sz="1400" dirty="0">
                <a:latin typeface="Calibri" panose="020F0502020204030204" pitchFamily="34" charset="0"/>
              </a:rPr>
              <a:t> if you have the candidate’s signed Disclosure &amp; Authorization form before clicking </a:t>
            </a:r>
            <a:r>
              <a:rPr lang="en-US" altLang="en-US" sz="1400" b="1" dirty="0">
                <a:latin typeface="Calibri" panose="020F0502020204030204" pitchFamily="34" charset="0"/>
              </a:rPr>
              <a:t>Next</a:t>
            </a:r>
            <a:r>
              <a:rPr lang="en-US" altLang="en-US" sz="1400" dirty="0">
                <a:latin typeface="Calibri" panose="020F0502020204030204" pitchFamily="34" charset="0"/>
              </a:rPr>
              <a:t> to continue. </a:t>
            </a:r>
          </a:p>
        </p:txBody>
      </p:sp>
    </p:spTree>
    <p:extLst>
      <p:ext uri="{BB962C8B-B14F-4D97-AF65-F5344CB8AC3E}">
        <p14:creationId xmlns:p14="http://schemas.microsoft.com/office/powerpoint/2010/main" val="271286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Package Selection</a:t>
            </a:r>
          </a:p>
        </p:txBody>
      </p:sp>
      <p:pic>
        <p:nvPicPr>
          <p:cNvPr id="2" name="Picture 1"/>
          <p:cNvPicPr>
            <a:picLocks noChangeAspect="1"/>
          </p:cNvPicPr>
          <p:nvPr/>
        </p:nvPicPr>
        <p:blipFill>
          <a:blip r:embed="rId3"/>
          <a:stretch>
            <a:fillRect/>
          </a:stretch>
        </p:blipFill>
        <p:spPr>
          <a:xfrm>
            <a:off x="347662" y="1143000"/>
            <a:ext cx="8549640" cy="4898916"/>
          </a:xfrm>
          <a:prstGeom prst="rect">
            <a:avLst/>
          </a:prstGeom>
          <a:ln>
            <a:solidFill>
              <a:schemeClr val="tx2"/>
            </a:solidFill>
          </a:ln>
        </p:spPr>
      </p:pic>
      <p:sp>
        <p:nvSpPr>
          <p:cNvPr id="5" name="Rectangle 3"/>
          <p:cNvSpPr txBox="1">
            <a:spLocks noChangeArrowheads="1"/>
          </p:cNvSpPr>
          <p:nvPr/>
        </p:nvSpPr>
        <p:spPr>
          <a:xfrm>
            <a:off x="347662" y="3352800"/>
            <a:ext cx="2166938" cy="1169551"/>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You can select the appropriate service package from the dropdown on the top of the screen. </a:t>
            </a:r>
          </a:p>
        </p:txBody>
      </p:sp>
    </p:spTree>
    <p:extLst>
      <p:ext uri="{BB962C8B-B14F-4D97-AF65-F5344CB8AC3E}">
        <p14:creationId xmlns:p14="http://schemas.microsoft.com/office/powerpoint/2010/main" val="183855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Package Selection</a:t>
            </a:r>
          </a:p>
        </p:txBody>
      </p:sp>
      <p:pic>
        <p:nvPicPr>
          <p:cNvPr id="5" name="Picture 4"/>
          <p:cNvPicPr/>
          <p:nvPr/>
        </p:nvPicPr>
        <p:blipFill rotWithShape="1">
          <a:blip r:embed="rId3"/>
          <a:srcRect l="949" t="12965" r="4160" b="1916"/>
          <a:stretch/>
        </p:blipFill>
        <p:spPr bwMode="auto">
          <a:xfrm>
            <a:off x="436418" y="1143000"/>
            <a:ext cx="8555182" cy="4968240"/>
          </a:xfrm>
          <a:prstGeom prst="rect">
            <a:avLst/>
          </a:prstGeom>
          <a:ln>
            <a:solidFill>
              <a:schemeClr val="tx2"/>
            </a:solidFill>
          </a:ln>
          <a:extLst>
            <a:ext uri="{53640926-AAD7-44D8-BBD7-CCE9431645EC}">
              <a14:shadowObscured xmlns:a14="http://schemas.microsoft.com/office/drawing/2010/main"/>
            </a:ext>
          </a:extLst>
        </p:spPr>
      </p:pic>
      <p:sp>
        <p:nvSpPr>
          <p:cNvPr id="7" name="Rectangle 3"/>
          <p:cNvSpPr txBox="1">
            <a:spLocks noChangeArrowheads="1"/>
          </p:cNvSpPr>
          <p:nvPr/>
        </p:nvSpPr>
        <p:spPr>
          <a:xfrm>
            <a:off x="152400" y="2362200"/>
            <a:ext cx="2590800" cy="297927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Choosing a package will automatically select the appropriate services included in that package below. </a:t>
            </a:r>
          </a:p>
          <a:p>
            <a:pPr marL="91440" indent="0">
              <a:buFont typeface="Wingdings" panose="05000000000000000000" pitchFamily="2" charset="2"/>
              <a:buNone/>
            </a:pPr>
            <a:r>
              <a:rPr lang="en-US" altLang="en-US" sz="1400" dirty="0">
                <a:solidFill>
                  <a:srgbClr val="FF0000"/>
                </a:solidFill>
                <a:latin typeface="Calibri" panose="020F0502020204030204" pitchFamily="34" charset="0"/>
              </a:rPr>
              <a:t>The package you select includes all services required by Mary Kay, so there is no need to select additional services.</a:t>
            </a:r>
          </a:p>
          <a:p>
            <a:pPr marL="91440" indent="0">
              <a:buFont typeface="Wingdings" panose="05000000000000000000" pitchFamily="2" charset="2"/>
              <a:buNone/>
            </a:pPr>
            <a:r>
              <a:rPr lang="en-US" altLang="en-US" sz="1400" dirty="0">
                <a:latin typeface="Calibri" panose="020F0502020204030204" pitchFamily="34" charset="0"/>
              </a:rPr>
              <a:t>*</a:t>
            </a:r>
            <a:r>
              <a:rPr lang="en-US" altLang="en-US" sz="1400" i="1" dirty="0">
                <a:latin typeface="Calibri" panose="020F0502020204030204" pitchFamily="34" charset="0"/>
              </a:rPr>
              <a:t>Keep in mind that the Multi-State Sex Offender Search will automatically be run when the Multi-State Criminal History is ordered, as it is included.</a:t>
            </a:r>
          </a:p>
        </p:txBody>
      </p:sp>
    </p:spTree>
    <p:extLst>
      <p:ext uri="{BB962C8B-B14F-4D97-AF65-F5344CB8AC3E}">
        <p14:creationId xmlns:p14="http://schemas.microsoft.com/office/powerpoint/2010/main" val="380100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New Request Outline</a:t>
            </a:r>
          </a:p>
        </p:txBody>
      </p:sp>
      <p:pic>
        <p:nvPicPr>
          <p:cNvPr id="5" name="Picture 4"/>
          <p:cNvPicPr/>
          <p:nvPr/>
        </p:nvPicPr>
        <p:blipFill rotWithShape="1">
          <a:blip r:embed="rId3"/>
          <a:srcRect l="1314" t="12965" r="2336" b="3044"/>
          <a:stretch/>
        </p:blipFill>
        <p:spPr bwMode="auto">
          <a:xfrm>
            <a:off x="304800" y="1143000"/>
            <a:ext cx="8686800" cy="4902200"/>
          </a:xfrm>
          <a:prstGeom prst="rect">
            <a:avLst/>
          </a:prstGeom>
          <a:ln>
            <a:solidFill>
              <a:schemeClr val="tx2"/>
            </a:solidFill>
          </a:ln>
          <a:extLst>
            <a:ext uri="{53640926-AAD7-44D8-BBD7-CCE9431645EC}">
              <a14:shadowObscured xmlns:a14="http://schemas.microsoft.com/office/drawing/2010/main"/>
            </a:ext>
          </a:extLst>
        </p:spPr>
      </p:pic>
      <p:sp>
        <p:nvSpPr>
          <p:cNvPr id="8" name="Rectangle: Rounded Corners 7"/>
          <p:cNvSpPr/>
          <p:nvPr/>
        </p:nvSpPr>
        <p:spPr>
          <a:xfrm>
            <a:off x="171450" y="2038239"/>
            <a:ext cx="1981200" cy="2686161"/>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2514600" y="2133600"/>
            <a:ext cx="4038600" cy="2591479"/>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Once you have selected the appropriate Service Package, the left navigation menu will start keeping track of your progress with the order, broken down by service requested.</a:t>
            </a:r>
          </a:p>
          <a:p>
            <a:pPr marL="91440" indent="0">
              <a:buFont typeface="Wingdings" panose="05000000000000000000" pitchFamily="2" charset="2"/>
              <a:buNone/>
            </a:pPr>
            <a:r>
              <a:rPr lang="en-US" altLang="en-US" sz="1400" b="1" u="sng" dirty="0">
                <a:solidFill>
                  <a:srgbClr val="00B050"/>
                </a:solidFill>
                <a:latin typeface="Calibri" panose="020F0502020204030204" pitchFamily="34" charset="0"/>
              </a:rPr>
              <a:t>Green</a:t>
            </a:r>
            <a:r>
              <a:rPr lang="en-US" altLang="en-US" sz="1400" dirty="0">
                <a:latin typeface="Calibri" panose="020F0502020204030204" pitchFamily="34" charset="0"/>
              </a:rPr>
              <a:t> circle next to an area means you have completed that section and the system does not recognize any errors or missing information.</a:t>
            </a:r>
          </a:p>
          <a:p>
            <a:pPr marL="91440" indent="0">
              <a:buFont typeface="Wingdings" panose="05000000000000000000" pitchFamily="2" charset="2"/>
              <a:buNone/>
            </a:pPr>
            <a:r>
              <a:rPr lang="en-US" altLang="en-US" sz="1400" b="1" u="sng" dirty="0">
                <a:solidFill>
                  <a:schemeClr val="bg1">
                    <a:lumMod val="50000"/>
                  </a:schemeClr>
                </a:solidFill>
                <a:latin typeface="Calibri" panose="020F0502020204030204" pitchFamily="34" charset="0"/>
              </a:rPr>
              <a:t>Grey</a:t>
            </a:r>
            <a:r>
              <a:rPr lang="en-US" altLang="en-US" sz="1400" dirty="0">
                <a:latin typeface="Calibri" panose="020F0502020204030204" pitchFamily="34" charset="0"/>
              </a:rPr>
              <a:t> means you have not completed this part yet.</a:t>
            </a:r>
          </a:p>
          <a:p>
            <a:pPr marL="91440" indent="0">
              <a:buFont typeface="Wingdings" panose="05000000000000000000" pitchFamily="2" charset="2"/>
              <a:buNone/>
            </a:pPr>
            <a:r>
              <a:rPr lang="en-US" altLang="en-US" sz="1400" b="1" u="sng" dirty="0">
                <a:solidFill>
                  <a:srgbClr val="FF0000"/>
                </a:solidFill>
                <a:latin typeface="Calibri" panose="020F0502020204030204" pitchFamily="34" charset="0"/>
              </a:rPr>
              <a:t>Red</a:t>
            </a:r>
            <a:r>
              <a:rPr lang="en-US" altLang="en-US" sz="1400" dirty="0">
                <a:latin typeface="Calibri" panose="020F0502020204030204" pitchFamily="34" charset="0"/>
              </a:rPr>
              <a:t> indicates that there is some sort of issue you will need to correct before you can submit the order</a:t>
            </a:r>
          </a:p>
        </p:txBody>
      </p:sp>
    </p:spTree>
    <p:extLst>
      <p:ext uri="{BB962C8B-B14F-4D97-AF65-F5344CB8AC3E}">
        <p14:creationId xmlns:p14="http://schemas.microsoft.com/office/powerpoint/2010/main" val="207681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Current Address</a:t>
            </a:r>
          </a:p>
        </p:txBody>
      </p:sp>
      <p:pic>
        <p:nvPicPr>
          <p:cNvPr id="5" name="Picture 4"/>
          <p:cNvPicPr/>
          <p:nvPr/>
        </p:nvPicPr>
        <p:blipFill rotWithShape="1">
          <a:blip r:embed="rId3"/>
          <a:srcRect l="1314" t="12965" r="2336" b="3044"/>
          <a:stretch/>
        </p:blipFill>
        <p:spPr bwMode="auto">
          <a:xfrm>
            <a:off x="342900" y="1143000"/>
            <a:ext cx="8686800" cy="4902200"/>
          </a:xfrm>
          <a:prstGeom prst="rect">
            <a:avLst/>
          </a:prstGeom>
          <a:ln>
            <a:solidFill>
              <a:schemeClr val="tx2"/>
            </a:solidFill>
          </a:ln>
          <a:extLst>
            <a:ext uri="{53640926-AAD7-44D8-BBD7-CCE9431645EC}">
              <a14:shadowObscured xmlns:a14="http://schemas.microsoft.com/office/drawing/2010/main"/>
            </a:ext>
          </a:extLst>
        </p:spPr>
      </p:pic>
      <p:sp>
        <p:nvSpPr>
          <p:cNvPr id="6" name="Rectangle 3"/>
          <p:cNvSpPr txBox="1">
            <a:spLocks noChangeArrowheads="1"/>
          </p:cNvSpPr>
          <p:nvPr/>
        </p:nvSpPr>
        <p:spPr>
          <a:xfrm>
            <a:off x="6629400" y="3810000"/>
            <a:ext cx="2166938" cy="1600438"/>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The current address you selected during the NSSS process will pre-populate here.  If it was correct, you can click </a:t>
            </a:r>
            <a:r>
              <a:rPr lang="en-US" altLang="en-US" sz="1400" b="1" dirty="0">
                <a:latin typeface="Calibri" panose="020F0502020204030204" pitchFamily="34" charset="0"/>
              </a:rPr>
              <a:t>Next</a:t>
            </a:r>
            <a:r>
              <a:rPr lang="en-US" altLang="en-US" sz="1400" dirty="0">
                <a:latin typeface="Calibri" panose="020F0502020204030204" pitchFamily="34" charset="0"/>
              </a:rPr>
              <a:t>.  If not, please update it before clicking </a:t>
            </a:r>
            <a:r>
              <a:rPr lang="en-US" altLang="en-US" sz="1400" b="1" dirty="0">
                <a:latin typeface="Calibri" panose="020F0502020204030204" pitchFamily="34" charset="0"/>
              </a:rPr>
              <a:t>Next</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137321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err="1">
                <a:solidFill>
                  <a:schemeClr val="bg1"/>
                </a:solidFill>
              </a:rPr>
              <a:t>WebASAP</a:t>
            </a:r>
            <a:r>
              <a:rPr lang="en-US" dirty="0">
                <a:solidFill>
                  <a:schemeClr val="bg1"/>
                </a:solidFill>
              </a:rPr>
              <a:t> Login</a:t>
            </a:r>
          </a:p>
        </p:txBody>
      </p:sp>
      <p:pic>
        <p:nvPicPr>
          <p:cNvPr id="2" name="Picture 1"/>
          <p:cNvPicPr>
            <a:picLocks noChangeAspect="1"/>
          </p:cNvPicPr>
          <p:nvPr/>
        </p:nvPicPr>
        <p:blipFill>
          <a:blip r:embed="rId3"/>
          <a:stretch>
            <a:fillRect/>
          </a:stretch>
        </p:blipFill>
        <p:spPr>
          <a:xfrm>
            <a:off x="1092372" y="2362200"/>
            <a:ext cx="3593928" cy="3657600"/>
          </a:xfrm>
          <a:prstGeom prst="rect">
            <a:avLst/>
          </a:prstGeom>
          <a:ln>
            <a:solidFill>
              <a:schemeClr val="tx2"/>
            </a:solidFill>
          </a:ln>
        </p:spPr>
      </p:pic>
      <p:sp>
        <p:nvSpPr>
          <p:cNvPr id="3" name="TextBox 2"/>
          <p:cNvSpPr txBox="1"/>
          <p:nvPr/>
        </p:nvSpPr>
        <p:spPr>
          <a:xfrm>
            <a:off x="2362200" y="1353234"/>
            <a:ext cx="4648200" cy="646331"/>
          </a:xfrm>
          <a:prstGeom prst="rect">
            <a:avLst/>
          </a:prstGeom>
          <a:solidFill>
            <a:schemeClr val="accent1">
              <a:lumMod val="20000"/>
              <a:lumOff val="80000"/>
              <a:alpha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WebASAP</a:t>
            </a:r>
            <a:r>
              <a:rPr lang="en-US" dirty="0"/>
              <a:t> Address</a:t>
            </a:r>
          </a:p>
          <a:p>
            <a:r>
              <a:rPr lang="en-US" dirty="0">
                <a:hlinkClick r:id="rId4"/>
              </a:rPr>
              <a:t>https://www.infomart-usa.com/webasap/</a:t>
            </a:r>
            <a:endParaRPr lang="en-US" dirty="0"/>
          </a:p>
        </p:txBody>
      </p:sp>
      <p:sp>
        <p:nvSpPr>
          <p:cNvPr id="6" name="Rectangle 3"/>
          <p:cNvSpPr txBox="1">
            <a:spLocks noChangeArrowheads="1"/>
          </p:cNvSpPr>
          <p:nvPr/>
        </p:nvSpPr>
        <p:spPr>
          <a:xfrm>
            <a:off x="6096000" y="2819400"/>
            <a:ext cx="2133600" cy="2031325"/>
          </a:xfrm>
          <a:prstGeom prst="rect">
            <a:avLst/>
          </a:prstGeom>
          <a:solidFill>
            <a:srgbClr val="C4D600">
              <a:alpha val="62353"/>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You will be prompted to provide your user ID, password &amp; account number each time you log in.  Please note that the password is case-sensitive and needs to be entered exactly as it was provided.</a:t>
            </a:r>
          </a:p>
        </p:txBody>
      </p:sp>
    </p:spTree>
    <p:extLst>
      <p:ext uri="{BB962C8B-B14F-4D97-AF65-F5344CB8AC3E}">
        <p14:creationId xmlns:p14="http://schemas.microsoft.com/office/powerpoint/2010/main" val="327693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Adding Crim Jurisdictions</a:t>
            </a:r>
          </a:p>
        </p:txBody>
      </p:sp>
      <p:pic>
        <p:nvPicPr>
          <p:cNvPr id="9" name="Picture 8"/>
          <p:cNvPicPr/>
          <p:nvPr/>
        </p:nvPicPr>
        <p:blipFill rotWithShape="1">
          <a:blip r:embed="rId3"/>
          <a:srcRect l="2483" t="10577" r="2769" b="12211"/>
          <a:stretch/>
        </p:blipFill>
        <p:spPr bwMode="auto">
          <a:xfrm>
            <a:off x="1653540" y="1261348"/>
            <a:ext cx="6065520" cy="4909820"/>
          </a:xfrm>
          <a:prstGeom prst="rect">
            <a:avLst/>
          </a:prstGeom>
          <a:ln>
            <a:solidFill>
              <a:schemeClr val="tx2"/>
            </a:solidFill>
          </a:ln>
          <a:extLst>
            <a:ext uri="{53640926-AAD7-44D8-BBD7-CCE9431645EC}">
              <a14:shadowObscured xmlns:a14="http://schemas.microsoft.com/office/drawing/2010/main"/>
            </a:ext>
          </a:extLst>
        </p:spPr>
      </p:pic>
      <p:sp>
        <p:nvSpPr>
          <p:cNvPr id="10" name="Rectangle: Rounded Corners 9"/>
          <p:cNvSpPr/>
          <p:nvPr/>
        </p:nvSpPr>
        <p:spPr>
          <a:xfrm>
            <a:off x="2971800" y="3810000"/>
            <a:ext cx="3276600" cy="19812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6858000" y="1981200"/>
            <a:ext cx="2166938" cy="2031325"/>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Jurisdictions discovered by the NSSS will populate automatically with the appropriate search.  If you need to add a jurisdiction, there will be an additional jurisdiction space to do so automatically.  </a:t>
            </a:r>
          </a:p>
        </p:txBody>
      </p:sp>
    </p:spTree>
    <p:extLst>
      <p:ext uri="{BB962C8B-B14F-4D97-AF65-F5344CB8AC3E}">
        <p14:creationId xmlns:p14="http://schemas.microsoft.com/office/powerpoint/2010/main" val="182327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Adding Crim Jurisdictions</a:t>
            </a:r>
          </a:p>
        </p:txBody>
      </p:sp>
      <p:pic>
        <p:nvPicPr>
          <p:cNvPr id="8" name="Picture 7"/>
          <p:cNvPicPr/>
          <p:nvPr/>
        </p:nvPicPr>
        <p:blipFill rotWithShape="1">
          <a:blip r:embed="rId3"/>
          <a:srcRect l="1959" t="15056" r="6679" b="25738"/>
          <a:stretch/>
        </p:blipFill>
        <p:spPr bwMode="auto">
          <a:xfrm>
            <a:off x="1038821" y="1524000"/>
            <a:ext cx="7672705" cy="4352290"/>
          </a:xfrm>
          <a:prstGeom prst="rect">
            <a:avLst/>
          </a:prstGeom>
          <a:ln>
            <a:solidFill>
              <a:schemeClr val="tx2"/>
            </a:solidFill>
          </a:ln>
          <a:extLst>
            <a:ext uri="{53640926-AAD7-44D8-BBD7-CCE9431645EC}">
              <a14:shadowObscured xmlns:a14="http://schemas.microsoft.com/office/drawing/2010/main"/>
            </a:ext>
          </a:extLst>
        </p:spPr>
      </p:pic>
      <p:sp>
        <p:nvSpPr>
          <p:cNvPr id="11" name="Rectangle: Rounded Corners 10"/>
          <p:cNvSpPr/>
          <p:nvPr/>
        </p:nvSpPr>
        <p:spPr>
          <a:xfrm>
            <a:off x="3657600" y="2819400"/>
            <a:ext cx="2435149"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4648201" y="4654592"/>
            <a:ext cx="1981200" cy="755608"/>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6629401" y="1890758"/>
            <a:ext cx="2395538" cy="2763834"/>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Enter the </a:t>
            </a:r>
            <a:r>
              <a:rPr lang="en-US" altLang="en-US" sz="1400" b="1" dirty="0">
                <a:latin typeface="Calibri" panose="020F0502020204030204" pitchFamily="34" charset="0"/>
              </a:rPr>
              <a:t>Zip Code </a:t>
            </a:r>
            <a:r>
              <a:rPr lang="en-US" altLang="en-US" sz="1400" dirty="0">
                <a:latin typeface="Calibri" panose="020F0502020204030204" pitchFamily="34" charset="0"/>
              </a:rPr>
              <a:t>and press your “Tab” key, and the rest of the fields will populate automatically.</a:t>
            </a:r>
          </a:p>
          <a:p>
            <a:pPr marL="91440" indent="0">
              <a:buFont typeface="Wingdings" panose="05000000000000000000" pitchFamily="2" charset="2"/>
              <a:buNone/>
            </a:pPr>
            <a:endParaRPr lang="en-US" altLang="en-US" sz="1400" dirty="0">
              <a:latin typeface="Calibri" panose="020F0502020204030204" pitchFamily="34" charset="0"/>
            </a:endParaRPr>
          </a:p>
          <a:p>
            <a:pPr marL="91440" indent="0">
              <a:buFont typeface="Wingdings" panose="05000000000000000000" pitchFamily="2" charset="2"/>
              <a:buNone/>
            </a:pPr>
            <a:r>
              <a:rPr lang="en-US" altLang="en-US" sz="1400" dirty="0">
                <a:latin typeface="Calibri" panose="020F0502020204030204" pitchFamily="34" charset="0"/>
              </a:rPr>
              <a:t>If your account settings stipulate that you run statewide searches by default, it will automatically indicate “statewide” as the selected search type, if it is available.</a:t>
            </a:r>
          </a:p>
        </p:txBody>
      </p:sp>
    </p:spTree>
    <p:extLst>
      <p:ext uri="{BB962C8B-B14F-4D97-AF65-F5344CB8AC3E}">
        <p14:creationId xmlns:p14="http://schemas.microsoft.com/office/powerpoint/2010/main" val="248601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Reviewing Request</a:t>
            </a:r>
          </a:p>
        </p:txBody>
      </p:sp>
      <p:pic>
        <p:nvPicPr>
          <p:cNvPr id="6" name="Picture 5"/>
          <p:cNvPicPr/>
          <p:nvPr/>
        </p:nvPicPr>
        <p:blipFill rotWithShape="1">
          <a:blip r:embed="rId3"/>
          <a:srcRect l="1752" t="21089" r="2554" b="2375"/>
          <a:stretch/>
        </p:blipFill>
        <p:spPr bwMode="auto">
          <a:xfrm>
            <a:off x="228600" y="1219200"/>
            <a:ext cx="8686800" cy="4700905"/>
          </a:xfrm>
          <a:prstGeom prst="rect">
            <a:avLst/>
          </a:prstGeom>
          <a:ln>
            <a:solidFill>
              <a:schemeClr val="tx2"/>
            </a:solidFill>
          </a:ln>
          <a:extLst>
            <a:ext uri="{53640926-AAD7-44D8-BBD7-CCE9431645EC}">
              <a14:shadowObscured xmlns:a14="http://schemas.microsoft.com/office/drawing/2010/main"/>
            </a:ext>
          </a:extLst>
        </p:spPr>
      </p:pic>
      <p:sp>
        <p:nvSpPr>
          <p:cNvPr id="7" name="Rectangle 3"/>
          <p:cNvSpPr txBox="1">
            <a:spLocks noChangeArrowheads="1"/>
          </p:cNvSpPr>
          <p:nvPr/>
        </p:nvSpPr>
        <p:spPr>
          <a:xfrm>
            <a:off x="2133600" y="4648200"/>
            <a:ext cx="5105400" cy="164352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When all service screens have been completed, the system will bring you to the </a:t>
            </a:r>
            <a:r>
              <a:rPr lang="en-US" altLang="en-US" sz="1400" b="1" dirty="0">
                <a:latin typeface="Calibri" panose="020F0502020204030204" pitchFamily="34" charset="0"/>
              </a:rPr>
              <a:t>Review &amp; Submit </a:t>
            </a:r>
            <a:r>
              <a:rPr lang="en-US" altLang="en-US" sz="1400" dirty="0">
                <a:latin typeface="Calibri" panose="020F0502020204030204" pitchFamily="34" charset="0"/>
              </a:rPr>
              <a:t>screen.  Any missing information will be indicated with a big red box prompting you to repair something.  You will need to click </a:t>
            </a:r>
            <a:r>
              <a:rPr lang="en-US" altLang="en-US" sz="1400" b="1" dirty="0">
                <a:latin typeface="Calibri" panose="020F0502020204030204" pitchFamily="34" charset="0"/>
              </a:rPr>
              <a:t>Repair</a:t>
            </a:r>
            <a:r>
              <a:rPr lang="en-US" altLang="en-US" sz="1400" dirty="0">
                <a:latin typeface="Calibri" panose="020F0502020204030204" pitchFamily="34" charset="0"/>
              </a:rPr>
              <a:t> to go back and resolve missing/incorrect data before you can submit.</a:t>
            </a:r>
          </a:p>
          <a:p>
            <a:pPr marL="91440" indent="0">
              <a:buFont typeface="Wingdings" panose="05000000000000000000" pitchFamily="2" charset="2"/>
              <a:buNone/>
            </a:pPr>
            <a:r>
              <a:rPr lang="en-US" altLang="en-US" sz="1400" dirty="0">
                <a:latin typeface="Calibri" panose="020F0502020204030204" pitchFamily="34" charset="0"/>
              </a:rPr>
              <a:t>If an orange box appears, it means that something that </a:t>
            </a:r>
            <a:r>
              <a:rPr lang="en-US" altLang="en-US" sz="1400" i="1" dirty="0">
                <a:latin typeface="Calibri" panose="020F0502020204030204" pitchFamily="34" charset="0"/>
              </a:rPr>
              <a:t>could </a:t>
            </a:r>
            <a:r>
              <a:rPr lang="en-US" altLang="en-US" sz="1400" dirty="0">
                <a:latin typeface="Calibri" panose="020F0502020204030204" pitchFamily="34" charset="0"/>
              </a:rPr>
              <a:t>delay results is missing, but it is not required before submitting.</a:t>
            </a:r>
          </a:p>
        </p:txBody>
      </p:sp>
    </p:spTree>
    <p:extLst>
      <p:ext uri="{BB962C8B-B14F-4D97-AF65-F5344CB8AC3E}">
        <p14:creationId xmlns:p14="http://schemas.microsoft.com/office/powerpoint/2010/main" val="211902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Correcting Errors</a:t>
            </a:r>
          </a:p>
        </p:txBody>
      </p:sp>
      <p:pic>
        <p:nvPicPr>
          <p:cNvPr id="6" name="Picture 5"/>
          <p:cNvPicPr/>
          <p:nvPr/>
        </p:nvPicPr>
        <p:blipFill rotWithShape="1">
          <a:blip r:embed="rId3"/>
          <a:srcRect l="1898" t="20679" r="2847" b="4423"/>
          <a:stretch/>
        </p:blipFill>
        <p:spPr bwMode="auto">
          <a:xfrm>
            <a:off x="228600" y="1295400"/>
            <a:ext cx="8686800" cy="462153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2781300" y="4114800"/>
            <a:ext cx="3810000" cy="5334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flipV="1">
            <a:off x="1295400" y="1447800"/>
            <a:ext cx="914400" cy="1600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a:xfrm>
            <a:off x="609600" y="3124200"/>
            <a:ext cx="3352800" cy="738664"/>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Correct any errors found before returning to the </a:t>
            </a:r>
            <a:r>
              <a:rPr lang="en-US" altLang="en-US" sz="1400" b="1" dirty="0">
                <a:latin typeface="Calibri" panose="020F0502020204030204" pitchFamily="34" charset="0"/>
              </a:rPr>
              <a:t>Review &amp; Submit </a:t>
            </a:r>
            <a:r>
              <a:rPr lang="en-US" altLang="en-US" sz="1400" dirty="0">
                <a:latin typeface="Calibri" panose="020F0502020204030204" pitchFamily="34" charset="0"/>
              </a:rPr>
              <a:t>page, found just off the screen above.</a:t>
            </a:r>
          </a:p>
        </p:txBody>
      </p:sp>
    </p:spTree>
    <p:extLst>
      <p:ext uri="{BB962C8B-B14F-4D97-AF65-F5344CB8AC3E}">
        <p14:creationId xmlns:p14="http://schemas.microsoft.com/office/powerpoint/2010/main" val="23341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Submit Request</a:t>
            </a:r>
          </a:p>
        </p:txBody>
      </p:sp>
      <p:pic>
        <p:nvPicPr>
          <p:cNvPr id="5" name="Picture 4"/>
          <p:cNvPicPr/>
          <p:nvPr/>
        </p:nvPicPr>
        <p:blipFill rotWithShape="1">
          <a:blip r:embed="rId3"/>
          <a:srcRect l="1241" t="12297" r="2555" b="15103"/>
          <a:stretch/>
        </p:blipFill>
        <p:spPr bwMode="auto">
          <a:xfrm>
            <a:off x="304800" y="1371600"/>
            <a:ext cx="8686800" cy="4435475"/>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6858000" y="3810000"/>
            <a:ext cx="14478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flipV="1">
            <a:off x="2514600" y="4572002"/>
            <a:ext cx="2171700" cy="622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895601" y="4191000"/>
            <a:ext cx="1752599" cy="986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71802" y="3733800"/>
            <a:ext cx="1714498" cy="1460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667000" y="3283100"/>
            <a:ext cx="2019300" cy="1911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2133600" y="5194598"/>
            <a:ext cx="5105400" cy="95410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Once everything has been provided and reviewed (we strongly suggest that you double check the information by clicking on each arrow above) you will be able to submit your request by clicking on the blue </a:t>
            </a:r>
            <a:r>
              <a:rPr lang="en-US" altLang="en-US" sz="1400" b="1" dirty="0">
                <a:latin typeface="Calibri" panose="020F0502020204030204" pitchFamily="34" charset="0"/>
              </a:rPr>
              <a:t>Submit Request </a:t>
            </a:r>
            <a:r>
              <a:rPr lang="en-US" altLang="en-US" sz="1400" dirty="0">
                <a:latin typeface="Calibri" panose="020F0502020204030204" pitchFamily="34" charset="0"/>
              </a:rPr>
              <a:t>button on the right side of the screen.  </a:t>
            </a:r>
          </a:p>
        </p:txBody>
      </p:sp>
    </p:spTree>
    <p:extLst>
      <p:ext uri="{BB962C8B-B14F-4D97-AF65-F5344CB8AC3E}">
        <p14:creationId xmlns:p14="http://schemas.microsoft.com/office/powerpoint/2010/main" val="340472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Homepage/Status</a:t>
            </a:r>
          </a:p>
        </p:txBody>
      </p:sp>
      <p:pic>
        <p:nvPicPr>
          <p:cNvPr id="6" name="Picture 5"/>
          <p:cNvPicPr/>
          <p:nvPr/>
        </p:nvPicPr>
        <p:blipFill rotWithShape="1">
          <a:blip r:embed="rId3"/>
          <a:srcRect l="1240" t="12621" r="2482" b="2589"/>
          <a:stretch/>
        </p:blipFill>
        <p:spPr bwMode="auto">
          <a:xfrm>
            <a:off x="457200" y="1219200"/>
            <a:ext cx="8305800" cy="4871085"/>
          </a:xfrm>
          <a:prstGeom prst="rect">
            <a:avLst/>
          </a:prstGeom>
          <a:ln>
            <a:solidFill>
              <a:schemeClr val="tx2"/>
            </a:solidFill>
          </a:ln>
          <a:extLst>
            <a:ext uri="{53640926-AAD7-44D8-BBD7-CCE9431645EC}">
              <a14:shadowObscured xmlns:a14="http://schemas.microsoft.com/office/drawing/2010/main"/>
            </a:ext>
          </a:extLst>
        </p:spPr>
      </p:pic>
      <p:sp>
        <p:nvSpPr>
          <p:cNvPr id="9" name="Rectangle: Rounded Corners 8"/>
          <p:cNvSpPr/>
          <p:nvPr/>
        </p:nvSpPr>
        <p:spPr>
          <a:xfrm>
            <a:off x="1974574" y="4808904"/>
            <a:ext cx="2673626" cy="75369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5410200" y="4191000"/>
            <a:ext cx="3581400" cy="95410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The </a:t>
            </a:r>
            <a:r>
              <a:rPr lang="en-US" altLang="en-US" sz="1400" b="1" dirty="0">
                <a:latin typeface="Calibri" panose="020F0502020204030204" pitchFamily="34" charset="0"/>
              </a:rPr>
              <a:t>Status</a:t>
            </a:r>
            <a:r>
              <a:rPr lang="en-US" altLang="en-US" sz="1400" dirty="0">
                <a:latin typeface="Calibri" panose="020F0502020204030204" pitchFamily="34" charset="0"/>
              </a:rPr>
              <a:t> screen is now available to you on the homepage.  You can search for any background requests you have ordered by typing in the box under </a:t>
            </a:r>
            <a:r>
              <a:rPr lang="en-US" altLang="en-US" sz="1400" b="1" dirty="0">
                <a:latin typeface="Calibri" panose="020F0502020204030204" pitchFamily="34" charset="0"/>
              </a:rPr>
              <a:t>All Requests</a:t>
            </a:r>
            <a:r>
              <a:rPr lang="en-US" altLang="en-US" sz="1400" dirty="0">
                <a:latin typeface="Calibri" panose="020F0502020204030204" pitchFamily="34" charset="0"/>
              </a:rPr>
              <a:t>.  </a:t>
            </a:r>
          </a:p>
        </p:txBody>
      </p:sp>
    </p:spTree>
    <p:extLst>
      <p:ext uri="{BB962C8B-B14F-4D97-AF65-F5344CB8AC3E}">
        <p14:creationId xmlns:p14="http://schemas.microsoft.com/office/powerpoint/2010/main" val="580422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Homepage/Status</a:t>
            </a:r>
          </a:p>
        </p:txBody>
      </p:sp>
      <p:pic>
        <p:nvPicPr>
          <p:cNvPr id="6" name="Picture 5"/>
          <p:cNvPicPr/>
          <p:nvPr/>
        </p:nvPicPr>
        <p:blipFill rotWithShape="1">
          <a:blip r:embed="rId3"/>
          <a:srcRect l="1240" t="12621" r="2482" b="2589"/>
          <a:stretch/>
        </p:blipFill>
        <p:spPr bwMode="auto">
          <a:xfrm>
            <a:off x="457200" y="1219200"/>
            <a:ext cx="8305800" cy="4871085"/>
          </a:xfrm>
          <a:prstGeom prst="rect">
            <a:avLst/>
          </a:prstGeom>
          <a:ln>
            <a:solidFill>
              <a:schemeClr val="tx2"/>
            </a:solidFill>
          </a:ln>
          <a:extLst>
            <a:ext uri="{53640926-AAD7-44D8-BBD7-CCE9431645EC}">
              <a14:shadowObscured xmlns:a14="http://schemas.microsoft.com/office/drawing/2010/main"/>
            </a:ext>
          </a:extLst>
        </p:spPr>
      </p:pic>
      <p:sp>
        <p:nvSpPr>
          <p:cNvPr id="9" name="Rectangle: Rounded Corners 8"/>
          <p:cNvSpPr/>
          <p:nvPr/>
        </p:nvSpPr>
        <p:spPr>
          <a:xfrm>
            <a:off x="7010400" y="5562600"/>
            <a:ext cx="1752600" cy="75628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7432813" y="4952855"/>
            <a:ext cx="702365" cy="787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5410200" y="4191000"/>
            <a:ext cx="3581400" cy="738664"/>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Action options can be viewed by clicking on the box/arrow next to the candidate’s name (options detailed on the next slide).</a:t>
            </a:r>
          </a:p>
        </p:txBody>
      </p:sp>
    </p:spTree>
    <p:extLst>
      <p:ext uri="{BB962C8B-B14F-4D97-AF65-F5344CB8AC3E}">
        <p14:creationId xmlns:p14="http://schemas.microsoft.com/office/powerpoint/2010/main" val="3886390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View/Email Results</a:t>
            </a:r>
          </a:p>
        </p:txBody>
      </p:sp>
      <p:pic>
        <p:nvPicPr>
          <p:cNvPr id="7" name="Picture 6"/>
          <p:cNvPicPr>
            <a:picLocks noChangeAspect="1"/>
          </p:cNvPicPr>
          <p:nvPr/>
        </p:nvPicPr>
        <p:blipFill>
          <a:blip r:embed="rId3"/>
          <a:stretch>
            <a:fillRect/>
          </a:stretch>
        </p:blipFill>
        <p:spPr>
          <a:xfrm>
            <a:off x="914400" y="1676400"/>
            <a:ext cx="8086725" cy="2667000"/>
          </a:xfrm>
          <a:prstGeom prst="rect">
            <a:avLst/>
          </a:prstGeom>
          <a:ln>
            <a:solidFill>
              <a:schemeClr val="tx2"/>
            </a:solidFill>
          </a:ln>
        </p:spPr>
      </p:pic>
      <p:sp>
        <p:nvSpPr>
          <p:cNvPr id="11" name="Rectangle: Rounded Corners 10"/>
          <p:cNvSpPr/>
          <p:nvPr/>
        </p:nvSpPr>
        <p:spPr>
          <a:xfrm>
            <a:off x="7086600" y="2057400"/>
            <a:ext cx="1752600" cy="20574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p:cNvSpPr/>
          <p:nvPr/>
        </p:nvSpPr>
        <p:spPr>
          <a:xfrm>
            <a:off x="7253288" y="2438400"/>
            <a:ext cx="1219200" cy="3048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1066800" y="2895600"/>
            <a:ext cx="5943600" cy="3151632"/>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lgn="ctr">
              <a:buFont typeface="Wingdings" panose="05000000000000000000" pitchFamily="2" charset="2"/>
              <a:buNone/>
            </a:pPr>
            <a:r>
              <a:rPr lang="en-US" altLang="en-US" sz="1600" b="1" dirty="0">
                <a:latin typeface="Calibri" panose="020F0502020204030204" pitchFamily="34" charset="0"/>
              </a:rPr>
              <a:t>Next Action Options</a:t>
            </a:r>
          </a:p>
          <a:p>
            <a:pPr marL="91440" indent="0">
              <a:buFont typeface="Wingdings" panose="05000000000000000000" pitchFamily="2" charset="2"/>
              <a:buNone/>
            </a:pPr>
            <a:r>
              <a:rPr lang="en-US" altLang="en-US" sz="1400" b="1" dirty="0">
                <a:latin typeface="Calibri" panose="020F0502020204030204" pitchFamily="34" charset="0"/>
              </a:rPr>
              <a:t>Modify Request</a:t>
            </a:r>
            <a:r>
              <a:rPr lang="en-US" altLang="en-US" sz="1400" dirty="0">
                <a:latin typeface="Calibri" panose="020F0502020204030204" pitchFamily="34" charset="0"/>
              </a:rPr>
              <a:t>: Change information for search and resubmit</a:t>
            </a:r>
          </a:p>
          <a:p>
            <a:pPr marL="91440" indent="0">
              <a:buFont typeface="Wingdings" panose="05000000000000000000" pitchFamily="2" charset="2"/>
              <a:buNone/>
            </a:pPr>
            <a:r>
              <a:rPr lang="en-US" altLang="en-US" sz="1400" b="1" dirty="0">
                <a:latin typeface="Calibri" panose="020F0502020204030204" pitchFamily="34" charset="0"/>
              </a:rPr>
              <a:t>View Profile</a:t>
            </a:r>
            <a:r>
              <a:rPr lang="en-US" altLang="en-US" sz="1400" dirty="0">
                <a:latin typeface="Calibri" panose="020F0502020204030204" pitchFamily="34" charset="0"/>
              </a:rPr>
              <a:t>:        Open and review a completed background report</a:t>
            </a:r>
          </a:p>
          <a:p>
            <a:pPr marL="91440" indent="0">
              <a:buFont typeface="Wingdings" panose="05000000000000000000" pitchFamily="2" charset="2"/>
              <a:buNone/>
            </a:pPr>
            <a:r>
              <a:rPr lang="en-US" altLang="en-US" sz="1400" b="1" dirty="0">
                <a:latin typeface="Calibri" panose="020F0502020204030204" pitchFamily="34" charset="0"/>
              </a:rPr>
              <a:t>View Request</a:t>
            </a:r>
            <a:r>
              <a:rPr lang="en-US" altLang="en-US" sz="1400" dirty="0">
                <a:latin typeface="Calibri" panose="020F0502020204030204" pitchFamily="34" charset="0"/>
              </a:rPr>
              <a:t>:     View the information provided at the time of order</a:t>
            </a:r>
          </a:p>
          <a:p>
            <a:pPr marL="91440" indent="0">
              <a:buFont typeface="Wingdings" panose="05000000000000000000" pitchFamily="2" charset="2"/>
              <a:buNone/>
            </a:pPr>
            <a:r>
              <a:rPr lang="en-US" altLang="en-US" sz="1400" b="1" dirty="0">
                <a:latin typeface="Calibri" panose="020F0502020204030204" pitchFamily="34" charset="0"/>
              </a:rPr>
              <a:t>View Activity</a:t>
            </a:r>
            <a:r>
              <a:rPr lang="en-US" altLang="en-US" sz="1400" dirty="0">
                <a:latin typeface="Calibri" panose="020F0502020204030204" pitchFamily="34" charset="0"/>
              </a:rPr>
              <a:t>:      View timeline of this process in our system</a:t>
            </a:r>
          </a:p>
          <a:p>
            <a:pPr marL="91440" indent="0">
              <a:buFont typeface="Wingdings" panose="05000000000000000000" pitchFamily="2" charset="2"/>
              <a:buNone/>
            </a:pPr>
            <a:r>
              <a:rPr lang="en-US" altLang="en-US" sz="1400" b="1" dirty="0">
                <a:latin typeface="Calibri" panose="020F0502020204030204" pitchFamily="34" charset="0"/>
              </a:rPr>
              <a:t>Email/Print</a:t>
            </a:r>
            <a:r>
              <a:rPr lang="en-US" altLang="en-US" sz="1400" dirty="0">
                <a:latin typeface="Calibri" panose="020F0502020204030204" pitchFamily="34" charset="0"/>
              </a:rPr>
              <a:t>:         Email/Print one of the following items</a:t>
            </a:r>
          </a:p>
          <a:p>
            <a:pPr marL="91440" indent="0">
              <a:buFont typeface="Wingdings" panose="05000000000000000000" pitchFamily="2" charset="2"/>
              <a:buNone/>
            </a:pPr>
            <a:r>
              <a:rPr lang="en-US" altLang="en-US" sz="1400" dirty="0">
                <a:latin typeface="Calibri" panose="020F0502020204030204" pitchFamily="34" charset="0"/>
              </a:rPr>
              <a:t>		Completed Profile (Background check)</a:t>
            </a:r>
          </a:p>
          <a:p>
            <a:pPr marL="91440" indent="0">
              <a:buFont typeface="Wingdings" panose="05000000000000000000" pitchFamily="2" charset="2"/>
              <a:buNone/>
            </a:pPr>
            <a:r>
              <a:rPr lang="en-US" altLang="en-US" sz="1400" dirty="0">
                <a:latin typeface="Calibri" panose="020F0502020204030204" pitchFamily="34" charset="0"/>
              </a:rPr>
              <a:t>		Pre-Adverse/Adverse Action Letters</a:t>
            </a:r>
          </a:p>
          <a:p>
            <a:pPr marL="91440" indent="0">
              <a:buFont typeface="Wingdings" panose="05000000000000000000" pitchFamily="2" charset="2"/>
              <a:buNone/>
            </a:pPr>
            <a:r>
              <a:rPr lang="en-US" altLang="en-US" sz="1400" dirty="0">
                <a:latin typeface="Calibri" panose="020F0502020204030204" pitchFamily="34" charset="0"/>
              </a:rPr>
              <a:t>		Consumer Rights</a:t>
            </a:r>
          </a:p>
          <a:p>
            <a:pPr marL="91440" indent="0">
              <a:buFont typeface="Wingdings" panose="05000000000000000000" pitchFamily="2" charset="2"/>
              <a:buNone/>
            </a:pPr>
            <a:r>
              <a:rPr lang="en-US" altLang="en-US" sz="1400" dirty="0">
                <a:latin typeface="Calibri" panose="020F0502020204030204" pitchFamily="34" charset="0"/>
              </a:rPr>
              <a:t>		Consumer Notification</a:t>
            </a:r>
          </a:p>
          <a:p>
            <a:pPr marL="91440" indent="0">
              <a:buFont typeface="Wingdings" panose="05000000000000000000" pitchFamily="2" charset="2"/>
              <a:buNone/>
            </a:pPr>
            <a:r>
              <a:rPr lang="en-US" altLang="en-US" sz="1400" dirty="0">
                <a:latin typeface="Calibri" panose="020F0502020204030204" pitchFamily="34" charset="0"/>
              </a:rPr>
              <a:t>	</a:t>
            </a:r>
          </a:p>
          <a:p>
            <a:pPr marL="91440" indent="0">
              <a:buFont typeface="Wingdings" panose="05000000000000000000" pitchFamily="2" charset="2"/>
              <a:buNone/>
            </a:pPr>
            <a:r>
              <a:rPr lang="en-US" altLang="en-US" sz="1400" dirty="0">
                <a:latin typeface="Calibri" panose="020F0502020204030204" pitchFamily="34" charset="0"/>
              </a:rPr>
              <a:t>Click </a:t>
            </a:r>
            <a:r>
              <a:rPr lang="en-US" altLang="en-US" sz="1400" b="1" dirty="0">
                <a:latin typeface="Calibri" panose="020F0502020204030204" pitchFamily="34" charset="0"/>
              </a:rPr>
              <a:t>View Profile </a:t>
            </a:r>
            <a:r>
              <a:rPr lang="en-US" altLang="en-US" sz="1400" dirty="0">
                <a:latin typeface="Calibri" panose="020F0502020204030204" pitchFamily="34" charset="0"/>
              </a:rPr>
              <a:t>to see results.</a:t>
            </a:r>
          </a:p>
        </p:txBody>
      </p:sp>
    </p:spTree>
    <p:extLst>
      <p:ext uri="{BB962C8B-B14F-4D97-AF65-F5344CB8AC3E}">
        <p14:creationId xmlns:p14="http://schemas.microsoft.com/office/powerpoint/2010/main" val="331858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Profile</a:t>
            </a:r>
          </a:p>
        </p:txBody>
      </p:sp>
      <p:pic>
        <p:nvPicPr>
          <p:cNvPr id="5" name="Picture 4"/>
          <p:cNvPicPr>
            <a:picLocks noChangeAspect="1"/>
          </p:cNvPicPr>
          <p:nvPr/>
        </p:nvPicPr>
        <p:blipFill>
          <a:blip r:embed="rId3"/>
          <a:stretch>
            <a:fillRect/>
          </a:stretch>
        </p:blipFill>
        <p:spPr>
          <a:xfrm>
            <a:off x="1271587" y="1447800"/>
            <a:ext cx="6829425" cy="4539318"/>
          </a:xfrm>
          <a:prstGeom prst="rect">
            <a:avLst/>
          </a:prstGeom>
          <a:ln>
            <a:solidFill>
              <a:schemeClr val="tx2"/>
            </a:solidFill>
          </a:ln>
        </p:spPr>
      </p:pic>
      <p:sp>
        <p:nvSpPr>
          <p:cNvPr id="7" name="Rectangle 3"/>
          <p:cNvSpPr txBox="1">
            <a:spLocks noChangeArrowheads="1"/>
          </p:cNvSpPr>
          <p:nvPr/>
        </p:nvSpPr>
        <p:spPr>
          <a:xfrm>
            <a:off x="1271587" y="2209800"/>
            <a:ext cx="6829425" cy="997196"/>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Please keep in mind as you review each report that these contain private and confidential information and should be treated as such.</a:t>
            </a:r>
          </a:p>
          <a:p>
            <a:pPr>
              <a:buFont typeface="Wingdings" panose="05000000000000000000" pitchFamily="2" charset="2"/>
              <a:buNone/>
            </a:pPr>
            <a:r>
              <a:rPr lang="en-US" altLang="en-US" sz="1400" dirty="0">
                <a:latin typeface="Calibri" panose="020F0502020204030204" pitchFamily="34" charset="0"/>
              </a:rPr>
              <a:t>	The </a:t>
            </a:r>
            <a:r>
              <a:rPr lang="en-US" altLang="en-US" sz="1400" b="1" dirty="0">
                <a:latin typeface="Calibri" panose="020F0502020204030204" pitchFamily="34" charset="0"/>
              </a:rPr>
              <a:t>Applicant Profile </a:t>
            </a:r>
            <a:r>
              <a:rPr lang="en-US" altLang="en-US" sz="1400" dirty="0">
                <a:latin typeface="Calibri" panose="020F0502020204030204" pitchFamily="34" charset="0"/>
              </a:rPr>
              <a:t>section is the information as it was provided to InfoMart.  DOB and SSN will be truncated, but if you notice anything incorrect, please contact us ASAP.</a:t>
            </a:r>
          </a:p>
        </p:txBody>
      </p:sp>
    </p:spTree>
    <p:extLst>
      <p:ext uri="{BB962C8B-B14F-4D97-AF65-F5344CB8AC3E}">
        <p14:creationId xmlns:p14="http://schemas.microsoft.com/office/powerpoint/2010/main" val="93498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Contact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900" y="4343400"/>
            <a:ext cx="4114800" cy="2042327"/>
          </a:xfrm>
          <a:prstGeom prst="rect">
            <a:avLst/>
          </a:prstGeom>
        </p:spPr>
      </p:pic>
      <p:sp>
        <p:nvSpPr>
          <p:cNvPr id="8" name="Rectangle 3"/>
          <p:cNvSpPr txBox="1">
            <a:spLocks noChangeArrowheads="1"/>
          </p:cNvSpPr>
          <p:nvPr/>
        </p:nvSpPr>
        <p:spPr>
          <a:xfrm>
            <a:off x="1335157" y="1522071"/>
            <a:ext cx="6477000" cy="2074414"/>
          </a:xfrm>
          <a:prstGeom prst="rect">
            <a:avLst/>
          </a:prstGeom>
          <a:ln w="15875">
            <a:solidFill>
              <a:schemeClr val="tx1"/>
            </a:solidFill>
            <a:miter lim="800000"/>
            <a:headEnd/>
            <a:tailEnd/>
          </a:ln>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1400" dirty="0">
                <a:latin typeface="Calibri" panose="020F0502020204030204" pitchFamily="34" charset="0"/>
              </a:rPr>
              <a:t>If you ever have questions about any part of the process with InfoMart, there is a dedicated team of Client Relations Representatives trained to help Mary Kay Vendors.  </a:t>
            </a:r>
          </a:p>
          <a:p>
            <a:pPr>
              <a:buFont typeface="Wingdings" panose="05000000000000000000" pitchFamily="2" charset="2"/>
              <a:buNone/>
            </a:pPr>
            <a:r>
              <a:rPr lang="en-US" altLang="en-US" sz="1400" dirty="0"/>
              <a:t> </a:t>
            </a:r>
          </a:p>
          <a:p>
            <a:pPr algn="ctr">
              <a:buFont typeface="Wingdings" panose="05000000000000000000" pitchFamily="2" charset="2"/>
              <a:buNone/>
            </a:pPr>
            <a:r>
              <a:rPr lang="en-US" altLang="en-US" sz="1400" b="1" dirty="0"/>
              <a:t>InfoMart Client Relations</a:t>
            </a:r>
            <a:endParaRPr lang="en-US" altLang="en-US" sz="1400" dirty="0"/>
          </a:p>
          <a:p>
            <a:pPr algn="ctr">
              <a:buFont typeface="Wingdings" panose="05000000000000000000" pitchFamily="2" charset="2"/>
              <a:buNone/>
            </a:pPr>
            <a:r>
              <a:rPr lang="en-US" altLang="en-US" sz="1400" dirty="0"/>
              <a:t>InfoMart®</a:t>
            </a:r>
          </a:p>
          <a:p>
            <a:pPr algn="ctr">
              <a:buFont typeface="Wingdings" panose="05000000000000000000" pitchFamily="2" charset="2"/>
              <a:buNone/>
            </a:pPr>
            <a:r>
              <a:rPr lang="en-US" altLang="en-US" sz="1400" dirty="0"/>
              <a:t>770-984-2727, ext. 2000</a:t>
            </a:r>
          </a:p>
          <a:p>
            <a:pPr algn="ctr">
              <a:buFont typeface="Wingdings" panose="05000000000000000000" pitchFamily="2" charset="2"/>
              <a:buNone/>
            </a:pPr>
            <a:r>
              <a:rPr lang="en-US" altLang="en-US" sz="1400" dirty="0">
                <a:hlinkClick r:id="rId4"/>
              </a:rPr>
              <a:t>CustomerService@infomart-usa.com</a:t>
            </a:r>
            <a:r>
              <a:rPr lang="en-US" altLang="en-US" sz="1400" dirty="0"/>
              <a:t> </a:t>
            </a:r>
          </a:p>
          <a:p>
            <a:pPr algn="ctr">
              <a:buFont typeface="Wingdings" panose="05000000000000000000" pitchFamily="2" charset="2"/>
              <a:buNone/>
            </a:pPr>
            <a:endParaRPr lang="en-US" altLang="en-US" sz="1400" dirty="0">
              <a:latin typeface="Calibri" panose="020F0502020204030204" pitchFamily="34" charset="0"/>
            </a:endParaRPr>
          </a:p>
        </p:txBody>
      </p:sp>
    </p:spTree>
    <p:extLst>
      <p:ext uri="{BB962C8B-B14F-4D97-AF65-F5344CB8AC3E}">
        <p14:creationId xmlns:p14="http://schemas.microsoft.com/office/powerpoint/2010/main" val="36027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Permissible Purpose</a:t>
            </a:r>
          </a:p>
        </p:txBody>
      </p:sp>
      <p:pic>
        <p:nvPicPr>
          <p:cNvPr id="10" name="Picture 9"/>
          <p:cNvPicPr/>
          <p:nvPr/>
        </p:nvPicPr>
        <p:blipFill rotWithShape="1">
          <a:blip r:embed="rId3"/>
          <a:srcRect l="1085" t="11974" r="1973" b="40130"/>
          <a:stretch/>
        </p:blipFill>
        <p:spPr bwMode="auto">
          <a:xfrm>
            <a:off x="228600" y="1295400"/>
            <a:ext cx="8686800" cy="3923030"/>
          </a:xfrm>
          <a:prstGeom prst="rect">
            <a:avLst/>
          </a:prstGeom>
          <a:ln>
            <a:solidFill>
              <a:schemeClr val="tx2"/>
            </a:solidFill>
          </a:ln>
          <a:extLst>
            <a:ext uri="{53640926-AAD7-44D8-BBD7-CCE9431645EC}">
              <a14:shadowObscured xmlns:a14="http://schemas.microsoft.com/office/drawing/2010/main"/>
            </a:ext>
          </a:extLst>
        </p:spPr>
      </p:pic>
      <p:sp>
        <p:nvSpPr>
          <p:cNvPr id="5" name="Rectangle 3"/>
          <p:cNvSpPr txBox="1">
            <a:spLocks noChangeArrowheads="1"/>
          </p:cNvSpPr>
          <p:nvPr/>
        </p:nvSpPr>
        <p:spPr>
          <a:xfrm>
            <a:off x="1524000" y="5242560"/>
            <a:ext cx="6324600" cy="954107"/>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1 out of each 5 times you log in, you will be required to agree to a Certification of Permissible Purpose and Intent of Use. This is where you confirm that you will only be running background checks for the reasons you stated when signing up for an account.  Click </a:t>
            </a:r>
            <a:r>
              <a:rPr lang="en-US" altLang="en-US" sz="1400" b="1" dirty="0">
                <a:latin typeface="Calibri" panose="020F0502020204030204" pitchFamily="34" charset="0"/>
              </a:rPr>
              <a:t>I Agree </a:t>
            </a:r>
            <a:r>
              <a:rPr lang="en-US" altLang="en-US" sz="1400" dirty="0">
                <a:latin typeface="Calibri" panose="020F0502020204030204" pitchFamily="34" charset="0"/>
              </a:rPr>
              <a:t>to continue.</a:t>
            </a:r>
          </a:p>
        </p:txBody>
      </p:sp>
    </p:spTree>
    <p:extLst>
      <p:ext uri="{BB962C8B-B14F-4D97-AF65-F5344CB8AC3E}">
        <p14:creationId xmlns:p14="http://schemas.microsoft.com/office/powerpoint/2010/main" val="17494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3" name="Picture 2"/>
          <p:cNvPicPr/>
          <p:nvPr/>
        </p:nvPicPr>
        <p:blipFill rotWithShape="1">
          <a:blip r:embed="rId2"/>
          <a:srcRect l="3478" t="14894" r="4251" b="12101"/>
          <a:stretch/>
        </p:blipFill>
        <p:spPr bwMode="auto">
          <a:xfrm>
            <a:off x="228600" y="1143000"/>
            <a:ext cx="8791575" cy="4876800"/>
          </a:xfrm>
          <a:prstGeom prst="rect">
            <a:avLst/>
          </a:prstGeom>
          <a:ln>
            <a:solidFill>
              <a:schemeClr val="tx1"/>
            </a:solidFill>
          </a:ln>
          <a:extLst>
            <a:ext uri="{53640926-AAD7-44D8-BBD7-CCE9431645EC}">
              <a14:shadowObscured xmlns:a14="http://schemas.microsoft.com/office/drawing/2010/main"/>
            </a:ext>
          </a:extLst>
        </p:spPr>
      </p:pic>
      <p:sp>
        <p:nvSpPr>
          <p:cNvPr id="5" name="Rectangle: Rounded Corners 4"/>
          <p:cNvSpPr/>
          <p:nvPr/>
        </p:nvSpPr>
        <p:spPr>
          <a:xfrm>
            <a:off x="7010400" y="2057400"/>
            <a:ext cx="16002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7619999" y="1219200"/>
            <a:ext cx="990601"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1676400" y="5652293"/>
            <a:ext cx="5715000" cy="51990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To update/change your password, click on the arrow next to your User ID in the upper right corner and select </a:t>
            </a:r>
            <a:r>
              <a:rPr lang="en-US" altLang="en-US" sz="1400" b="1" dirty="0">
                <a:latin typeface="Calibri" panose="020F0502020204030204" pitchFamily="34" charset="0"/>
              </a:rPr>
              <a:t>User Profile</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306555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5" name="Picture 4"/>
          <p:cNvPicPr/>
          <p:nvPr/>
        </p:nvPicPr>
        <p:blipFill rotWithShape="1">
          <a:blip r:embed="rId2"/>
          <a:srcRect l="3575" t="15160" r="5991" b="18351"/>
          <a:stretch/>
        </p:blipFill>
        <p:spPr bwMode="auto">
          <a:xfrm>
            <a:off x="152400" y="1143000"/>
            <a:ext cx="8915400" cy="4762500"/>
          </a:xfrm>
          <a:prstGeom prst="rect">
            <a:avLst/>
          </a:prstGeom>
          <a:ln>
            <a:solidFill>
              <a:schemeClr val="tx1"/>
            </a:solidFill>
          </a:ln>
          <a:extLst>
            <a:ext uri="{53640926-AAD7-44D8-BBD7-CCE9431645EC}">
              <a14:shadowObscured xmlns:a14="http://schemas.microsoft.com/office/drawing/2010/main"/>
            </a:ext>
          </a:extLst>
        </p:spPr>
      </p:pic>
      <p:sp>
        <p:nvSpPr>
          <p:cNvPr id="6" name="Rectangle: Rounded Corners 5"/>
          <p:cNvSpPr/>
          <p:nvPr/>
        </p:nvSpPr>
        <p:spPr>
          <a:xfrm>
            <a:off x="4495800" y="4572000"/>
            <a:ext cx="29718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1974574" y="5537993"/>
            <a:ext cx="5715000" cy="95410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You can then enter in a new password and confirm. Please note that the password must be at least 6 characters long and consist of a combination of letters, numbers and one special character, such as an exclamation point. </a:t>
            </a:r>
          </a:p>
        </p:txBody>
      </p:sp>
    </p:spTree>
    <p:extLst>
      <p:ext uri="{BB962C8B-B14F-4D97-AF65-F5344CB8AC3E}">
        <p14:creationId xmlns:p14="http://schemas.microsoft.com/office/powerpoint/2010/main" val="35896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3" name="Picture 2"/>
          <p:cNvPicPr/>
          <p:nvPr/>
        </p:nvPicPr>
        <p:blipFill rotWithShape="1">
          <a:blip r:embed="rId2"/>
          <a:srcRect l="20193" t="26463" r="6377" b="9441"/>
          <a:stretch/>
        </p:blipFill>
        <p:spPr bwMode="auto">
          <a:xfrm>
            <a:off x="952500" y="1133475"/>
            <a:ext cx="7239000" cy="4591050"/>
          </a:xfrm>
          <a:prstGeom prst="rect">
            <a:avLst/>
          </a:prstGeom>
          <a:ln>
            <a:solidFill>
              <a:schemeClr val="tx1"/>
            </a:solidFill>
          </a:ln>
          <a:extLst>
            <a:ext uri="{53640926-AAD7-44D8-BBD7-CCE9431645EC}">
              <a14:shadowObscured xmlns:a14="http://schemas.microsoft.com/office/drawing/2010/main"/>
            </a:ext>
          </a:extLst>
        </p:spPr>
      </p:pic>
      <p:sp>
        <p:nvSpPr>
          <p:cNvPr id="5" name="Rectangle: Rounded Corners 4"/>
          <p:cNvSpPr/>
          <p:nvPr/>
        </p:nvSpPr>
        <p:spPr>
          <a:xfrm>
            <a:off x="1143000" y="5107128"/>
            <a:ext cx="1333500" cy="390939"/>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2743200" y="5498068"/>
            <a:ext cx="5715000" cy="523220"/>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Once you have entered in your new password, select </a:t>
            </a:r>
            <a:r>
              <a:rPr lang="en-US" altLang="en-US" sz="1400" b="1" dirty="0">
                <a:latin typeface="Calibri" panose="020F0502020204030204" pitchFamily="34" charset="0"/>
              </a:rPr>
              <a:t>Save</a:t>
            </a:r>
            <a:r>
              <a:rPr lang="en-US" altLang="en-US" sz="1400" dirty="0">
                <a:latin typeface="Calibri" panose="020F0502020204030204" pitchFamily="34" charset="0"/>
              </a:rPr>
              <a:t> at the bottom of the page.</a:t>
            </a:r>
          </a:p>
        </p:txBody>
      </p:sp>
    </p:spTree>
    <p:extLst>
      <p:ext uri="{BB962C8B-B14F-4D97-AF65-F5344CB8AC3E}">
        <p14:creationId xmlns:p14="http://schemas.microsoft.com/office/powerpoint/2010/main" val="20932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23141" y="211614"/>
            <a:ext cx="6705600" cy="715962"/>
          </a:xfrm>
        </p:spPr>
        <p:txBody>
          <a:bodyPr>
            <a:normAutofit fontScale="90000"/>
          </a:bodyPr>
          <a:lstStyle/>
          <a:p>
            <a:r>
              <a:rPr lang="en-US" dirty="0">
                <a:solidFill>
                  <a:schemeClr val="bg1"/>
                </a:solidFill>
              </a:rPr>
              <a:t>Homepage</a:t>
            </a:r>
          </a:p>
        </p:txBody>
      </p:sp>
      <p:pic>
        <p:nvPicPr>
          <p:cNvPr id="8" name="Picture 7"/>
          <p:cNvPicPr/>
          <p:nvPr/>
        </p:nvPicPr>
        <p:blipFill rotWithShape="1">
          <a:blip r:embed="rId3"/>
          <a:srcRect l="1083" t="15956" r="2417" b="16919"/>
          <a:stretch/>
        </p:blipFill>
        <p:spPr bwMode="auto">
          <a:xfrm>
            <a:off x="285750" y="1370330"/>
            <a:ext cx="8686800" cy="3660140"/>
          </a:xfrm>
          <a:prstGeom prst="rect">
            <a:avLst/>
          </a:prstGeom>
          <a:ln>
            <a:solidFill>
              <a:schemeClr val="tx2"/>
            </a:solidFill>
          </a:ln>
          <a:extLst>
            <a:ext uri="{53640926-AAD7-44D8-BBD7-CCE9431645EC}">
              <a14:shadowObscured xmlns:a14="http://schemas.microsoft.com/office/drawing/2010/main"/>
            </a:ext>
          </a:extLst>
        </p:spPr>
      </p:pic>
      <p:sp>
        <p:nvSpPr>
          <p:cNvPr id="3" name="Rectangle: Rounded Corners 2"/>
          <p:cNvSpPr/>
          <p:nvPr/>
        </p:nvSpPr>
        <p:spPr>
          <a:xfrm>
            <a:off x="1905000" y="3200400"/>
            <a:ext cx="762000" cy="2286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1828800" y="1484630"/>
            <a:ext cx="685800" cy="19177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1295400" y="5410200"/>
            <a:ext cx="6667500" cy="523220"/>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To begin the process of ordering a background check, click </a:t>
            </a:r>
            <a:r>
              <a:rPr lang="en-US" altLang="en-US" sz="1400" b="1" dirty="0">
                <a:latin typeface="Calibri" panose="020F0502020204030204" pitchFamily="34" charset="0"/>
              </a:rPr>
              <a:t>Requests</a:t>
            </a:r>
            <a:r>
              <a:rPr lang="en-US" altLang="en-US" sz="1400" dirty="0">
                <a:latin typeface="Calibri" panose="020F0502020204030204" pitchFamily="34" charset="0"/>
              </a:rPr>
              <a:t> at the top of the page, then choose </a:t>
            </a:r>
            <a:r>
              <a:rPr lang="en-US" altLang="en-US" sz="1400" b="1" dirty="0">
                <a:latin typeface="Calibri" panose="020F0502020204030204" pitchFamily="34" charset="0"/>
              </a:rPr>
              <a:t>New Request</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190878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Creating A Request</a:t>
            </a:r>
          </a:p>
        </p:txBody>
      </p:sp>
      <p:pic>
        <p:nvPicPr>
          <p:cNvPr id="6" name="Picture 5"/>
          <p:cNvPicPr/>
          <p:nvPr/>
        </p:nvPicPr>
        <p:blipFill rotWithShape="1">
          <a:blip r:embed="rId3"/>
          <a:srcRect l="1167" t="15818" r="3417" b="18157"/>
          <a:stretch/>
        </p:blipFill>
        <p:spPr bwMode="auto">
          <a:xfrm>
            <a:off x="342900" y="1295400"/>
            <a:ext cx="8686800" cy="3641090"/>
          </a:xfrm>
          <a:prstGeom prst="rect">
            <a:avLst/>
          </a:prstGeom>
          <a:ln>
            <a:noFill/>
          </a:ln>
          <a:extLst>
            <a:ext uri="{53640926-AAD7-44D8-BBD7-CCE9431645EC}">
              <a14:shadowObscured xmlns:a14="http://schemas.microsoft.com/office/drawing/2010/main"/>
            </a:ext>
          </a:extLst>
        </p:spPr>
      </p:pic>
      <p:sp>
        <p:nvSpPr>
          <p:cNvPr id="8" name="Rectangle: Rounded Corners 7"/>
          <p:cNvSpPr/>
          <p:nvPr/>
        </p:nvSpPr>
        <p:spPr>
          <a:xfrm>
            <a:off x="5791200" y="2286000"/>
            <a:ext cx="1143000" cy="4572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1352550" y="5105400"/>
            <a:ext cx="6667500" cy="1212640"/>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You will be prompted to indicate whether you would like to run the </a:t>
            </a:r>
            <a:r>
              <a:rPr lang="en-US" altLang="en-US" sz="1400" b="1" dirty="0">
                <a:latin typeface="Calibri" panose="020F0502020204030204" pitchFamily="34" charset="0"/>
              </a:rPr>
              <a:t>National Social Security Search (NSSS)</a:t>
            </a:r>
            <a:r>
              <a:rPr lang="en-US" altLang="en-US" sz="1400" dirty="0">
                <a:latin typeface="Calibri" panose="020F0502020204030204" pitchFamily="34" charset="0"/>
              </a:rPr>
              <a:t> first.  The NSSS tool discovers previous addresses/jurisdictions for conducting a criminal search, and it is included in most criminal background check packages.  </a:t>
            </a:r>
          </a:p>
          <a:p>
            <a:pPr>
              <a:buFont typeface="Wingdings" panose="05000000000000000000" pitchFamily="2" charset="2"/>
              <a:buNone/>
            </a:pPr>
            <a:r>
              <a:rPr lang="en-US" altLang="en-US" sz="1400" dirty="0">
                <a:solidFill>
                  <a:srgbClr val="FF0000"/>
                </a:solidFill>
                <a:latin typeface="Calibri" panose="020F0502020204030204" pitchFamily="34" charset="0"/>
              </a:rPr>
              <a:t>	Mary Kay Vendor packages require this service, so please choose </a:t>
            </a:r>
            <a:r>
              <a:rPr lang="en-US" altLang="en-US" sz="1400" b="1" dirty="0">
                <a:solidFill>
                  <a:srgbClr val="FF0000"/>
                </a:solidFill>
                <a:latin typeface="Calibri" panose="020F0502020204030204" pitchFamily="34" charset="0"/>
              </a:rPr>
              <a:t>Start with NSSS</a:t>
            </a:r>
            <a:r>
              <a:rPr lang="en-US" altLang="en-US" sz="1400"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333060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Submission</a:t>
            </a:r>
          </a:p>
        </p:txBody>
      </p:sp>
      <p:pic>
        <p:nvPicPr>
          <p:cNvPr id="2" name="Picture 1"/>
          <p:cNvPicPr>
            <a:picLocks noChangeAspect="1"/>
          </p:cNvPicPr>
          <p:nvPr/>
        </p:nvPicPr>
        <p:blipFill>
          <a:blip r:embed="rId3"/>
          <a:stretch>
            <a:fillRect/>
          </a:stretch>
        </p:blipFill>
        <p:spPr>
          <a:xfrm>
            <a:off x="347661" y="1143000"/>
            <a:ext cx="8677275" cy="4210050"/>
          </a:xfrm>
          <a:prstGeom prst="rect">
            <a:avLst/>
          </a:prstGeom>
          <a:ln>
            <a:solidFill>
              <a:schemeClr val="tx2"/>
            </a:solidFill>
          </a:ln>
        </p:spPr>
      </p:pic>
      <p:sp>
        <p:nvSpPr>
          <p:cNvPr id="5" name="Rectangle 3"/>
          <p:cNvSpPr txBox="1">
            <a:spLocks noChangeArrowheads="1"/>
          </p:cNvSpPr>
          <p:nvPr/>
        </p:nvSpPr>
        <p:spPr>
          <a:xfrm>
            <a:off x="1352548" y="4595919"/>
            <a:ext cx="6667500" cy="1729704"/>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Enter your applicant’s Social Security Number.  </a:t>
            </a:r>
          </a:p>
          <a:p>
            <a:pPr>
              <a:buFont typeface="Wingdings" panose="05000000000000000000" pitchFamily="2" charset="2"/>
              <a:buNone/>
            </a:pPr>
            <a:r>
              <a:rPr lang="en-US" altLang="en-US" sz="1400" dirty="0">
                <a:latin typeface="Calibri" panose="020F0502020204030204" pitchFamily="34" charset="0"/>
              </a:rPr>
              <a:t>	If applicable, </a:t>
            </a:r>
            <a:r>
              <a:rPr lang="en-US" altLang="en-US" sz="1400" b="1" dirty="0">
                <a:latin typeface="Calibri" panose="020F0502020204030204" pitchFamily="34" charset="0"/>
              </a:rPr>
              <a:t>Billing Codes </a:t>
            </a:r>
            <a:r>
              <a:rPr lang="en-US" altLang="en-US" sz="1400" dirty="0">
                <a:latin typeface="Calibri" panose="020F0502020204030204" pitchFamily="34" charset="0"/>
              </a:rPr>
              <a:t>for your account will be preloaded into the dropdown menu.    </a:t>
            </a:r>
          </a:p>
          <a:p>
            <a:pPr>
              <a:buFont typeface="Wingdings" panose="05000000000000000000" pitchFamily="2" charset="2"/>
              <a:buNone/>
            </a:pPr>
            <a:r>
              <a:rPr lang="en-US" altLang="en-US" sz="1400" dirty="0">
                <a:latin typeface="Calibri" panose="020F0502020204030204" pitchFamily="34" charset="0"/>
              </a:rPr>
              <a:t>	The </a:t>
            </a:r>
            <a:r>
              <a:rPr lang="en-US" altLang="en-US" sz="1400" b="1" dirty="0">
                <a:latin typeface="Calibri" panose="020F0502020204030204" pitchFamily="34" charset="0"/>
              </a:rPr>
              <a:t>Reference Number </a:t>
            </a:r>
            <a:r>
              <a:rPr lang="en-US" altLang="en-US" sz="1400" dirty="0">
                <a:latin typeface="Calibri" panose="020F0502020204030204" pitchFamily="34" charset="0"/>
              </a:rPr>
              <a:t>field is freeform. Whatever you provide there will appear on the invoice alongside this candidate’s name.   </a:t>
            </a:r>
          </a:p>
          <a:p>
            <a:pPr>
              <a:buFont typeface="Wingdings" panose="05000000000000000000" pitchFamily="2" charset="2"/>
              <a:buNone/>
            </a:pPr>
            <a:r>
              <a:rPr lang="en-US" altLang="en-US" sz="1400" dirty="0">
                <a:latin typeface="Calibri" panose="020F0502020204030204" pitchFamily="34" charset="0"/>
              </a:rPr>
              <a:t>	Only the SSN is a required field, but many accounts have billing codes to select from.  Click </a:t>
            </a:r>
            <a:r>
              <a:rPr lang="en-US" altLang="en-US" sz="1400" b="1" dirty="0">
                <a:latin typeface="Calibri" panose="020F0502020204030204" pitchFamily="34" charset="0"/>
              </a:rPr>
              <a:t>Search</a:t>
            </a:r>
            <a:r>
              <a:rPr lang="en-US" altLang="en-US" sz="1400" dirty="0">
                <a:latin typeface="Calibri" panose="020F0502020204030204" pitchFamily="34" charset="0"/>
              </a:rPr>
              <a:t> when you have finished.</a:t>
            </a:r>
          </a:p>
        </p:txBody>
      </p:sp>
    </p:spTree>
    <p:extLst>
      <p:ext uri="{BB962C8B-B14F-4D97-AF65-F5344CB8AC3E}">
        <p14:creationId xmlns:p14="http://schemas.microsoft.com/office/powerpoint/2010/main" val="315224564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6854</TotalTime>
  <Words>999</Words>
  <Application>Microsoft Office PowerPoint</Application>
  <PresentationFormat>On-screen Show (4:3)</PresentationFormat>
  <Paragraphs>118</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Default Theme</vt:lpstr>
      <vt:lpstr>PowerPoint Presentation</vt:lpstr>
      <vt:lpstr>WebASAP Login</vt:lpstr>
      <vt:lpstr>Permissible Purpose</vt:lpstr>
      <vt:lpstr>Update/Change Password</vt:lpstr>
      <vt:lpstr>Update/Change Password</vt:lpstr>
      <vt:lpstr>Update/Change Password</vt:lpstr>
      <vt:lpstr>Homepage</vt:lpstr>
      <vt:lpstr>Creating A Request</vt:lpstr>
      <vt:lpstr>NSSS Submission</vt:lpstr>
      <vt:lpstr>NSSS Results</vt:lpstr>
      <vt:lpstr>NSSS Results</vt:lpstr>
      <vt:lpstr>NSSS Review</vt:lpstr>
      <vt:lpstr>Applicant Information</vt:lpstr>
      <vt:lpstr>Applicant Information</vt:lpstr>
      <vt:lpstr>Applicant Information</vt:lpstr>
      <vt:lpstr>Package Selection</vt:lpstr>
      <vt:lpstr>Package Selection</vt:lpstr>
      <vt:lpstr>New Request Outline</vt:lpstr>
      <vt:lpstr>Current Address</vt:lpstr>
      <vt:lpstr>Adding Crim Jurisdictions</vt:lpstr>
      <vt:lpstr>Adding Crim Jurisdictions</vt:lpstr>
      <vt:lpstr>Reviewing Request</vt:lpstr>
      <vt:lpstr>Correcting Errors</vt:lpstr>
      <vt:lpstr>Submit Request</vt:lpstr>
      <vt:lpstr>Homepage/Status</vt:lpstr>
      <vt:lpstr>Homepage/Status</vt:lpstr>
      <vt:lpstr>View/Email Results</vt:lpstr>
      <vt:lpstr>Applicant Profile</vt:lpstr>
      <vt:lpstr>Contact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Screening Solutions</dc:title>
  <dc:creator>mdailey</dc:creator>
  <cp:lastModifiedBy>Melinda Wilson</cp:lastModifiedBy>
  <cp:revision>192</cp:revision>
  <cp:lastPrinted>2016-05-25T18:06:17Z</cp:lastPrinted>
  <dcterms:created xsi:type="dcterms:W3CDTF">2013-11-15T21:01:59Z</dcterms:created>
  <dcterms:modified xsi:type="dcterms:W3CDTF">2017-04-14T13:59:59Z</dcterms:modified>
  <cp:contentStatus/>
</cp:coreProperties>
</file>